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93" r:id="rId4"/>
    <p:sldId id="294" r:id="rId5"/>
    <p:sldId id="312" r:id="rId6"/>
    <p:sldId id="297" r:id="rId7"/>
    <p:sldId id="298" r:id="rId8"/>
    <p:sldId id="311" r:id="rId9"/>
    <p:sldId id="296" r:id="rId10"/>
    <p:sldId id="299" r:id="rId11"/>
    <p:sldId id="300" r:id="rId12"/>
    <p:sldId id="295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291" r:id="rId24"/>
    <p:sldId id="292" r:id="rId25"/>
    <p:sldId id="290" r:id="rId26"/>
  </p:sldIdLst>
  <p:sldSz cx="9144000" cy="6858000" type="screen4x3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EAF4"/>
          </a:solidFill>
        </a:fill>
      </a:tcStyle>
    </a:wholeTbl>
    <a:band2H>
      <a:tcTxStyle/>
      <a:tcStyle>
        <a:tcBdr/>
        <a:fill>
          <a:solidFill>
            <a:srgbClr val="F1F5F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FAFA"/>
          </a:solidFill>
        </a:fill>
      </a:tcStyle>
    </a:wholeTbl>
    <a:band2H>
      <a:tcTxStyle/>
      <a:tcStyle>
        <a:tcBdr/>
        <a:fill>
          <a:solidFill>
            <a:srgbClr val="FAF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6E6E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6E6E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6E6E9"/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EAF4"/>
          </a:solidFill>
        </a:fill>
      </a:tcStyle>
    </a:wholeTbl>
    <a:band2H>
      <a:tcTxStyle/>
      <a:tcStyle>
        <a:tcBdr/>
        <a:fill>
          <a:solidFill>
            <a:srgbClr val="F1F5F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7" autoAdjust="0"/>
    <p:restoredTop sz="84091" autoAdjust="0"/>
  </p:normalViewPr>
  <p:slideViewPr>
    <p:cSldViewPr snapToGrid="0" snapToObjects="1">
      <p:cViewPr varScale="1">
        <p:scale>
          <a:sx n="73" d="100"/>
          <a:sy n="73" d="100"/>
        </p:scale>
        <p:origin x="-11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201386421"/>
      </p:ext>
    </p:extLst>
  </p:cSld>
  <p:clrMap bg1="lt1" tx1="dk1" bg2="lt2" tx2="dk2" accent1="accent1" accent2="accent2" accent3="accent3" accent4="accent4" accent5="accent5" accent6="accent6" hlink="hlink" folHlink="folHlink"/>
  <p:notesStyle>
    <a:lvl1pPr>
      <a:defRPr sz="1200">
        <a:uFill>
          <a:solidFill/>
        </a:uFill>
        <a:latin typeface="+mn-lt"/>
        <a:ea typeface="+mn-ea"/>
        <a:cs typeface="+mn-cs"/>
        <a:sym typeface="Calibri"/>
      </a:defRPr>
    </a:lvl1pPr>
    <a:lvl2pPr indent="228600">
      <a:defRPr sz="1200">
        <a:uFill>
          <a:solidFill/>
        </a:uFill>
        <a:latin typeface="+mn-lt"/>
        <a:ea typeface="+mn-ea"/>
        <a:cs typeface="+mn-cs"/>
        <a:sym typeface="Calibri"/>
      </a:defRPr>
    </a:lvl2pPr>
    <a:lvl3pPr indent="457200">
      <a:defRPr sz="1200">
        <a:uFill>
          <a:solidFill/>
        </a:uFill>
        <a:latin typeface="+mn-lt"/>
        <a:ea typeface="+mn-ea"/>
        <a:cs typeface="+mn-cs"/>
        <a:sym typeface="Calibri"/>
      </a:defRPr>
    </a:lvl3pPr>
    <a:lvl4pPr indent="685800">
      <a:defRPr sz="1200">
        <a:uFill>
          <a:solidFill/>
        </a:uFill>
        <a:latin typeface="+mn-lt"/>
        <a:ea typeface="+mn-ea"/>
        <a:cs typeface="+mn-cs"/>
        <a:sym typeface="Calibri"/>
      </a:defRPr>
    </a:lvl4pPr>
    <a:lvl5pPr indent="914400">
      <a:defRPr sz="1200">
        <a:uFill>
          <a:solidFill/>
        </a:uFill>
        <a:latin typeface="+mn-lt"/>
        <a:ea typeface="+mn-ea"/>
        <a:cs typeface="+mn-cs"/>
        <a:sym typeface="Calibri"/>
      </a:defRPr>
    </a:lvl5pPr>
    <a:lvl6pPr indent="1143000">
      <a:defRPr sz="1200">
        <a:uFill>
          <a:solidFill/>
        </a:uFill>
        <a:latin typeface="+mn-lt"/>
        <a:ea typeface="+mn-ea"/>
        <a:cs typeface="+mn-cs"/>
        <a:sym typeface="Calibri"/>
      </a:defRPr>
    </a:lvl6pPr>
    <a:lvl7pPr indent="1371600">
      <a:defRPr sz="1200">
        <a:uFill>
          <a:solidFill/>
        </a:uFill>
        <a:latin typeface="+mn-lt"/>
        <a:ea typeface="+mn-ea"/>
        <a:cs typeface="+mn-cs"/>
        <a:sym typeface="Calibri"/>
      </a:defRPr>
    </a:lvl7pPr>
    <a:lvl8pPr indent="1600200">
      <a:defRPr sz="1200">
        <a:uFill>
          <a:solidFill/>
        </a:uFill>
        <a:latin typeface="+mn-lt"/>
        <a:ea typeface="+mn-ea"/>
        <a:cs typeface="+mn-cs"/>
        <a:sym typeface="Calibri"/>
      </a:defRPr>
    </a:lvl8pPr>
    <a:lvl9pPr indent="1828800">
      <a:defRPr sz="1200">
        <a:uFill>
          <a:solidFill/>
        </a:uFill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oonline.com/article/2124114/strategic-planning-erm/how-to-write-an-information-security-policy.html" TargetMode="External"/><Relationship Id="rId4" Type="http://schemas.openxmlformats.org/officeDocument/2006/relationships/hyperlink" Target="https://www.owasp.org/index.php/Testing_for_Privilege_escalation_(OTG-AUTHZ-003)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Relationship Id="rId3" Type="http://schemas.openxmlformats.org/officeDocument/2006/relationships/hyperlink" Target="http://apps.evozi.com/apk-downloader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09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More </a:t>
            </a:r>
            <a:r>
              <a:rPr lang="fr-FR" dirty="0" err="1" smtClean="0"/>
              <a:t>than</a:t>
            </a:r>
            <a:r>
              <a:rPr lang="fr-FR" dirty="0" smtClean="0"/>
              <a:t> 140,000 internet-of-</a:t>
            </a:r>
            <a:r>
              <a:rPr lang="fr-FR" dirty="0" err="1" smtClean="0"/>
              <a:t>things</a:t>
            </a:r>
            <a:r>
              <a:rPr lang="fr-FR" dirty="0" smtClean="0"/>
              <a:t> </a:t>
            </a:r>
            <a:r>
              <a:rPr lang="fr-FR" dirty="0" err="1" smtClean="0"/>
              <a:t>devices</a:t>
            </a:r>
            <a:r>
              <a:rPr lang="fr-FR" dirty="0" smtClean="0"/>
              <a:t>,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routers</a:t>
            </a:r>
            <a:r>
              <a:rPr lang="fr-FR" dirty="0" smtClean="0"/>
              <a:t> to CCTV </a:t>
            </a:r>
            <a:r>
              <a:rPr lang="fr-FR" dirty="0" err="1" smtClean="0"/>
              <a:t>systems</a:t>
            </a:r>
            <a:r>
              <a:rPr lang="fr-FR" dirty="0" smtClean="0"/>
              <a:t> </a:t>
            </a:r>
            <a:r>
              <a:rPr lang="fr-FR" dirty="0" err="1" smtClean="0"/>
              <a:t>contain</a:t>
            </a:r>
            <a:r>
              <a:rPr lang="fr-FR" dirty="0" smtClean="0"/>
              <a:t> </a:t>
            </a:r>
            <a:r>
              <a:rPr lang="fr-FR" dirty="0" err="1" smtClean="0"/>
              <a:t>zero-day</a:t>
            </a:r>
            <a:r>
              <a:rPr lang="fr-FR" dirty="0" smtClean="0"/>
              <a:t> </a:t>
            </a:r>
            <a:r>
              <a:rPr lang="fr-FR" dirty="0" err="1" smtClean="0"/>
              <a:t>vulnerabilities</a:t>
            </a:r>
            <a:r>
              <a:rPr lang="fr-FR" dirty="0" smtClean="0"/>
              <a:t>, </a:t>
            </a:r>
            <a:r>
              <a:rPr lang="fr-FR" dirty="0" err="1" smtClean="0"/>
              <a:t>backdoors</a:t>
            </a:r>
            <a:r>
              <a:rPr lang="fr-FR" dirty="0" smtClean="0"/>
              <a:t>, hard </a:t>
            </a:r>
            <a:r>
              <a:rPr lang="fr-FR" dirty="0" err="1" smtClean="0"/>
              <a:t>coded</a:t>
            </a:r>
            <a:r>
              <a:rPr lang="fr-FR" dirty="0" smtClean="0"/>
              <a:t> </a:t>
            </a:r>
            <a:r>
              <a:rPr lang="fr-FR" dirty="0" err="1" smtClean="0"/>
              <a:t>crackable</a:t>
            </a:r>
            <a:r>
              <a:rPr lang="fr-FR" dirty="0" smtClean="0"/>
              <a:t> </a:t>
            </a:r>
            <a:r>
              <a:rPr lang="fr-FR" dirty="0" err="1" smtClean="0"/>
              <a:t>passwords</a:t>
            </a:r>
            <a:r>
              <a:rPr lang="fr-FR" dirty="0" smtClean="0"/>
              <a:t> and </a:t>
            </a:r>
            <a:r>
              <a:rPr lang="fr-FR" dirty="0" err="1" smtClean="0"/>
              <a:t>blurted</a:t>
            </a:r>
            <a:r>
              <a:rPr lang="fr-FR" dirty="0" smtClean="0"/>
              <a:t> </a:t>
            </a:r>
            <a:r>
              <a:rPr lang="fr-FR" dirty="0" err="1" smtClean="0"/>
              <a:t>private</a:t>
            </a:r>
            <a:r>
              <a:rPr lang="fr-FR" dirty="0" smtClean="0"/>
              <a:t> </a:t>
            </a:r>
            <a:r>
              <a:rPr lang="fr-FR" dirty="0" err="1" smtClean="0"/>
              <a:t>keys</a:t>
            </a:r>
            <a:r>
              <a:rPr lang="fr-FR" dirty="0" smtClean="0"/>
              <a:t>, </a:t>
            </a:r>
            <a:r>
              <a:rPr lang="fr-FR" dirty="0" err="1" smtClean="0"/>
              <a:t>according</a:t>
            </a:r>
            <a:r>
              <a:rPr lang="fr-FR" dirty="0" smtClean="0"/>
              <a:t> to the first large </a:t>
            </a:r>
            <a:r>
              <a:rPr lang="fr-FR" dirty="0" err="1" smtClean="0"/>
              <a:t>scale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dirty="0" err="1" smtClean="0"/>
              <a:t>firmware</a:t>
            </a:r>
            <a:r>
              <a:rPr lang="fr-FR" dirty="0" smtClean="0"/>
              <a:t> in </a:t>
            </a:r>
            <a:r>
              <a:rPr lang="fr-FR" dirty="0" err="1" smtClean="0"/>
              <a:t>embedded</a:t>
            </a:r>
            <a:r>
              <a:rPr lang="fr-FR" dirty="0" smtClean="0"/>
              <a:t> </a:t>
            </a:r>
            <a:r>
              <a:rPr lang="fr-FR" dirty="0" err="1" smtClean="0"/>
              <a:t>devices</a:t>
            </a:r>
            <a:r>
              <a:rPr lang="fr-FR" dirty="0" smtClean="0"/>
              <a:t>.</a:t>
            </a:r>
          </a:p>
          <a:p>
            <a:r>
              <a:rPr lang="fr-FR" dirty="0" smtClean="0"/>
              <a:t>Four </a:t>
            </a:r>
            <a:r>
              <a:rPr lang="fr-FR" dirty="0" err="1" smtClean="0"/>
              <a:t>researchers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EURECOM France </a:t>
            </a:r>
            <a:r>
              <a:rPr lang="fr-FR" dirty="0" err="1" smtClean="0"/>
              <a:t>found</a:t>
            </a:r>
            <a:r>
              <a:rPr lang="fr-FR" dirty="0" smtClean="0"/>
              <a:t> the </a:t>
            </a:r>
            <a:r>
              <a:rPr lang="fr-FR" dirty="0" err="1" smtClean="0"/>
              <a:t>flaws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conducting</a:t>
            </a:r>
            <a:r>
              <a:rPr lang="fr-FR" dirty="0" smtClean="0"/>
              <a:t> a simple but </a:t>
            </a:r>
            <a:r>
              <a:rPr lang="fr-FR" dirty="0" err="1" smtClean="0"/>
              <a:t>systematic</a:t>
            </a:r>
            <a:r>
              <a:rPr lang="fr-FR" dirty="0" smtClean="0"/>
              <a:t>, </a:t>
            </a:r>
            <a:r>
              <a:rPr lang="fr-FR" dirty="0" err="1" smtClean="0"/>
              <a:t>automated</a:t>
            </a:r>
            <a:r>
              <a:rPr lang="fr-FR" dirty="0" smtClean="0"/>
              <a:t>, and large-</a:t>
            </a:r>
            <a:r>
              <a:rPr lang="fr-FR" dirty="0" err="1" smtClean="0"/>
              <a:t>scale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of 32,356 </a:t>
            </a:r>
            <a:r>
              <a:rPr lang="fr-FR" dirty="0" err="1" smtClean="0"/>
              <a:t>firmware</a:t>
            </a:r>
            <a:r>
              <a:rPr lang="fr-FR" dirty="0" smtClean="0"/>
              <a:t> images running on </a:t>
            </a:r>
            <a:r>
              <a:rPr lang="fr-FR" dirty="0" err="1" smtClean="0"/>
              <a:t>embedded</a:t>
            </a:r>
            <a:r>
              <a:rPr lang="fr-FR" dirty="0" smtClean="0"/>
              <a:t> </a:t>
            </a:r>
            <a:r>
              <a:rPr lang="fr-FR" dirty="0" err="1" smtClean="0"/>
              <a:t>systems</a:t>
            </a:r>
            <a:r>
              <a:rPr lang="fr-FR" dirty="0" smtClean="0"/>
              <a:t> </a:t>
            </a:r>
            <a:r>
              <a:rPr lang="fr-FR" dirty="0" err="1" smtClean="0"/>
              <a:t>within</a:t>
            </a:r>
            <a:r>
              <a:rPr lang="fr-FR" dirty="0" smtClean="0"/>
              <a:t> </a:t>
            </a:r>
            <a:r>
              <a:rPr lang="fr-FR" dirty="0" err="1" smtClean="0"/>
              <a:t>thousands</a:t>
            </a:r>
            <a:r>
              <a:rPr lang="fr-FR" dirty="0" smtClean="0"/>
              <a:t> of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devices</a:t>
            </a:r>
            <a:r>
              <a:rPr lang="fr-FR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51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When</a:t>
            </a:r>
            <a:r>
              <a:rPr lang="fr-FR" dirty="0" smtClean="0"/>
              <a:t> OWASP </a:t>
            </a:r>
            <a:r>
              <a:rPr lang="fr-FR" dirty="0" err="1" smtClean="0"/>
              <a:t>talks</a:t>
            </a:r>
            <a:r>
              <a:rPr lang="fr-FR" dirty="0" smtClean="0"/>
              <a:t> about “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configurability</a:t>
            </a:r>
            <a:r>
              <a:rPr lang="fr-FR" dirty="0" smtClean="0"/>
              <a:t>”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really</a:t>
            </a:r>
            <a:r>
              <a:rPr lang="fr-FR" dirty="0" smtClean="0"/>
              <a:t> </a:t>
            </a:r>
            <a:r>
              <a:rPr lang="fr-FR" dirty="0" err="1" smtClean="0"/>
              <a:t>talking</a:t>
            </a:r>
            <a:r>
              <a:rPr lang="fr-FR" dirty="0" smtClean="0"/>
              <a:t> about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security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features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such</a:t>
            </a:r>
            <a:r>
              <a:rPr lang="fr-FR" sz="2400" b="1" dirty="0" smtClean="0"/>
              <a:t> as </a:t>
            </a:r>
            <a:r>
              <a:rPr lang="fr-FR" sz="2400" b="1" dirty="0" err="1" smtClean="0"/>
              <a:t>password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policy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enforcement</a:t>
            </a:r>
            <a:r>
              <a:rPr lang="fr-FR" sz="2400" b="1" dirty="0" smtClean="0"/>
              <a:t>, data </a:t>
            </a:r>
            <a:r>
              <a:rPr lang="fr-FR" sz="2400" b="1" dirty="0" err="1" smtClean="0"/>
              <a:t>encryption</a:t>
            </a:r>
            <a:r>
              <a:rPr lang="fr-FR" sz="2400" b="1" dirty="0" smtClean="0"/>
              <a:t>, and </a:t>
            </a:r>
            <a:r>
              <a:rPr lang="fr-FR" sz="2400" b="1" dirty="0" err="1" smtClean="0"/>
              <a:t>different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levels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access</a:t>
            </a:r>
            <a:r>
              <a:rPr lang="fr-FR" sz="2400" b="1" dirty="0" smtClean="0"/>
              <a:t>. </a:t>
            </a:r>
            <a:r>
              <a:rPr lang="fr-FR" dirty="0" smtClean="0"/>
              <a:t>The good news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corporate</a:t>
            </a:r>
            <a:r>
              <a:rPr lang="fr-FR" dirty="0" smtClean="0"/>
              <a:t> </a:t>
            </a:r>
            <a:r>
              <a:rPr lang="fr-FR" dirty="0" err="1" smtClean="0"/>
              <a:t>environments</a:t>
            </a:r>
            <a:r>
              <a:rPr lang="fr-FR" dirty="0" smtClean="0"/>
              <a:t> </a:t>
            </a:r>
            <a:r>
              <a:rPr lang="fr-FR" dirty="0" err="1" smtClean="0"/>
              <a:t>now</a:t>
            </a:r>
            <a:r>
              <a:rPr lang="fr-FR" dirty="0" smtClean="0"/>
              <a:t> have an </a:t>
            </a:r>
            <a:r>
              <a:rPr lang="fr-FR" dirty="0" smtClean="0">
                <a:hlinkClick r:id="rId3"/>
              </a:rPr>
              <a:t>established security policy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tell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exactly</a:t>
            </a:r>
            <a:r>
              <a:rPr lang="fr-FR" dirty="0" smtClean="0"/>
              <a:t>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controls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hardware and software </a:t>
            </a:r>
            <a:r>
              <a:rPr lang="fr-FR" dirty="0" err="1" smtClean="0"/>
              <a:t>need</a:t>
            </a:r>
            <a:r>
              <a:rPr lang="fr-FR" dirty="0" smtClean="0"/>
              <a:t> to have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safely</a:t>
            </a:r>
            <a:r>
              <a:rPr lang="fr-FR" dirty="0" smtClean="0"/>
              <a:t> </a:t>
            </a:r>
            <a:r>
              <a:rPr lang="fr-FR" dirty="0" err="1" smtClean="0"/>
              <a:t>deployed</a:t>
            </a:r>
            <a:r>
              <a:rPr lang="fr-FR" dirty="0" smtClean="0"/>
              <a:t> in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. You </a:t>
            </a:r>
            <a:r>
              <a:rPr lang="fr-FR" dirty="0" err="1" smtClean="0"/>
              <a:t>probably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have the </a:t>
            </a:r>
            <a:r>
              <a:rPr lang="fr-FR" dirty="0" err="1" smtClean="0"/>
              <a:t>advantage</a:t>
            </a:r>
            <a:r>
              <a:rPr lang="fr-FR" dirty="0" smtClean="0"/>
              <a:t> of </a:t>
            </a:r>
            <a:r>
              <a:rPr lang="fr-FR" dirty="0" err="1" smtClean="0"/>
              <a:t>performing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type of </a:t>
            </a:r>
            <a:r>
              <a:rPr lang="fr-FR" dirty="0" err="1" smtClean="0"/>
              <a:t>analysis</a:t>
            </a:r>
            <a:r>
              <a:rPr lang="fr-FR" dirty="0" smtClean="0"/>
              <a:t> on </a:t>
            </a:r>
            <a:r>
              <a:rPr lang="fr-FR" dirty="0" err="1" smtClean="0"/>
              <a:t>dozens</a:t>
            </a:r>
            <a:r>
              <a:rPr lang="fr-FR" dirty="0" smtClean="0"/>
              <a:t> of </a:t>
            </a:r>
            <a:r>
              <a:rPr lang="fr-FR" dirty="0" err="1" smtClean="0"/>
              <a:t>things</a:t>
            </a:r>
            <a:r>
              <a:rPr lang="fr-FR" dirty="0" smtClean="0"/>
              <a:t> in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existing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, </a:t>
            </a:r>
            <a:r>
              <a:rPr lang="fr-FR" dirty="0" err="1" smtClean="0"/>
              <a:t>usually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a </a:t>
            </a:r>
            <a:r>
              <a:rPr lang="fr-FR" dirty="0" err="1" smtClean="0"/>
              <a:t>remote</a:t>
            </a:r>
            <a:r>
              <a:rPr lang="fr-FR" dirty="0" smtClean="0"/>
              <a:t> interface.</a:t>
            </a:r>
          </a:p>
          <a:p>
            <a:endParaRPr lang="fr-FR" dirty="0" smtClean="0"/>
          </a:p>
          <a:p>
            <a:r>
              <a:rPr lang="fr-FR" dirty="0" smtClean="0"/>
              <a:t>If </a:t>
            </a:r>
            <a:r>
              <a:rPr lang="fr-FR" dirty="0" err="1" smtClean="0"/>
              <a:t>there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one </a:t>
            </a:r>
            <a:r>
              <a:rPr lang="fr-FR" dirty="0" err="1" smtClean="0"/>
              <a:t>additional</a:t>
            </a:r>
            <a:r>
              <a:rPr lang="fr-FR" dirty="0" smtClean="0"/>
              <a:t> aspect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aware</a:t>
            </a:r>
            <a:r>
              <a:rPr lang="fr-FR" dirty="0" smtClean="0"/>
              <a:t> of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evaluating</a:t>
            </a:r>
            <a:r>
              <a:rPr lang="fr-FR" dirty="0" smtClean="0"/>
              <a:t> smart </a:t>
            </a:r>
            <a:r>
              <a:rPr lang="fr-FR" dirty="0" err="1" smtClean="0"/>
              <a:t>IoT</a:t>
            </a:r>
            <a:r>
              <a:rPr lang="fr-FR" dirty="0" smtClean="0"/>
              <a:t> </a:t>
            </a:r>
            <a:r>
              <a:rPr lang="fr-FR" dirty="0" err="1" smtClean="0"/>
              <a:t>devices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they</a:t>
            </a:r>
            <a:r>
              <a:rPr lang="fr-FR" dirty="0" smtClean="0"/>
              <a:t> are </a:t>
            </a:r>
            <a:r>
              <a:rPr lang="fr-FR" dirty="0" err="1" smtClean="0"/>
              <a:t>often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  <a:r>
              <a:rPr lang="fr-FR" dirty="0" err="1" smtClean="0"/>
              <a:t>traditional</a:t>
            </a:r>
            <a:r>
              <a:rPr lang="fr-FR" dirty="0" smtClean="0"/>
              <a:t> operating </a:t>
            </a:r>
            <a:r>
              <a:rPr lang="fr-FR" dirty="0" err="1" smtClean="0"/>
              <a:t>systems</a:t>
            </a:r>
            <a:r>
              <a:rPr lang="fr-FR" dirty="0" smtClean="0"/>
              <a:t> </a:t>
            </a:r>
            <a:r>
              <a:rPr lang="fr-FR" dirty="0" err="1" smtClean="0"/>
              <a:t>such</a:t>
            </a:r>
            <a:r>
              <a:rPr lang="fr-FR" dirty="0" smtClean="0"/>
              <a:t> as Microsoft Windows or Linux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themselves</a:t>
            </a:r>
            <a:r>
              <a:rPr lang="fr-FR" dirty="0" smtClean="0"/>
              <a:t> have multiple </a:t>
            </a:r>
            <a:r>
              <a:rPr lang="fr-FR" dirty="0" err="1" smtClean="0"/>
              <a:t>levels</a:t>
            </a:r>
            <a:r>
              <a:rPr lang="fr-FR" dirty="0" smtClean="0"/>
              <a:t> of user </a:t>
            </a:r>
            <a:r>
              <a:rPr lang="fr-FR" dirty="0" err="1" smtClean="0"/>
              <a:t>access</a:t>
            </a:r>
            <a:r>
              <a:rPr lang="fr-FR" dirty="0" smtClean="0"/>
              <a:t>, </a:t>
            </a:r>
            <a:r>
              <a:rPr lang="fr-FR" dirty="0" err="1" smtClean="0"/>
              <a:t>including</a:t>
            </a:r>
            <a:r>
              <a:rPr lang="fr-FR" dirty="0" smtClean="0"/>
              <a:t> full </a:t>
            </a:r>
            <a:r>
              <a:rPr lang="fr-FR" dirty="0" err="1" smtClean="0"/>
              <a:t>administrator</a:t>
            </a:r>
            <a:r>
              <a:rPr lang="fr-FR" dirty="0" smtClean="0"/>
              <a:t> or </a:t>
            </a:r>
            <a:r>
              <a:rPr lang="fr-FR" dirty="0" err="1" smtClean="0"/>
              <a:t>root</a:t>
            </a:r>
            <a:r>
              <a:rPr lang="fr-FR" dirty="0" smtClean="0"/>
              <a:t> permissions. </a:t>
            </a:r>
            <a:r>
              <a:rPr lang="fr-FR" dirty="0" err="1" smtClean="0"/>
              <a:t>Known</a:t>
            </a:r>
            <a:r>
              <a:rPr lang="fr-FR" dirty="0" smtClean="0"/>
              <a:t> </a:t>
            </a:r>
            <a:r>
              <a:rPr lang="fr-FR" dirty="0" smtClean="0">
                <a:hlinkClick r:id="rId4"/>
              </a:rPr>
              <a:t>“privilege escalation” attacks</a:t>
            </a:r>
            <a:r>
              <a:rPr lang="fr-FR" dirty="0" smtClean="0"/>
              <a:t> </a:t>
            </a:r>
            <a:r>
              <a:rPr lang="fr-FR" dirty="0" err="1" smtClean="0"/>
              <a:t>against</a:t>
            </a:r>
            <a:r>
              <a:rPr lang="fr-FR" dirty="0" smtClean="0"/>
              <a:t> </a:t>
            </a:r>
            <a:r>
              <a:rPr lang="fr-FR" dirty="0" err="1" smtClean="0"/>
              <a:t>these</a:t>
            </a:r>
            <a:r>
              <a:rPr lang="fr-FR" dirty="0" smtClean="0"/>
              <a:t> operating </a:t>
            </a:r>
            <a:r>
              <a:rPr lang="fr-FR" dirty="0" err="1" smtClean="0"/>
              <a:t>systems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attempted</a:t>
            </a:r>
            <a:r>
              <a:rPr lang="fr-FR" dirty="0" smtClean="0"/>
              <a:t> if </a:t>
            </a:r>
            <a:r>
              <a:rPr lang="fr-FR" dirty="0" err="1" smtClean="0"/>
              <a:t>they</a:t>
            </a:r>
            <a:r>
              <a:rPr lang="fr-FR" dirty="0" smtClean="0"/>
              <a:t> are </a:t>
            </a:r>
            <a:r>
              <a:rPr lang="fr-FR" dirty="0" err="1" smtClean="0"/>
              <a:t>ever</a:t>
            </a:r>
            <a:r>
              <a:rPr lang="fr-FR" dirty="0" smtClean="0"/>
              <a:t> </a:t>
            </a:r>
            <a:r>
              <a:rPr lang="fr-FR" dirty="0" err="1" smtClean="0"/>
              <a:t>found</a:t>
            </a:r>
            <a:r>
              <a:rPr lang="fr-FR" dirty="0" smtClean="0"/>
              <a:t> on a </a:t>
            </a:r>
            <a:r>
              <a:rPr lang="fr-FR" dirty="0" err="1" smtClean="0"/>
              <a:t>target</a:t>
            </a:r>
            <a:r>
              <a:rPr lang="fr-FR" dirty="0" smtClean="0"/>
              <a:t> </a:t>
            </a:r>
            <a:r>
              <a:rPr lang="fr-FR" dirty="0" err="1" smtClean="0"/>
              <a:t>device</a:t>
            </a:r>
            <a:r>
              <a:rPr lang="fr-F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67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 test </a:t>
            </a:r>
            <a:r>
              <a:rPr lang="fr-FR" dirty="0" err="1" smtClean="0"/>
              <a:t>whether</a:t>
            </a:r>
            <a:r>
              <a:rPr lang="fr-FR" dirty="0" smtClean="0"/>
              <a:t> or not a </a:t>
            </a:r>
            <a:r>
              <a:rPr lang="fr-FR" dirty="0" err="1" smtClean="0"/>
              <a:t>device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insecure</a:t>
            </a:r>
            <a:r>
              <a:rPr lang="fr-FR" dirty="0" smtClean="0"/>
              <a:t> updates,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generally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to use a proxy or sniffer to </a:t>
            </a:r>
            <a:r>
              <a:rPr lang="fr-FR" dirty="0" err="1" smtClean="0"/>
              <a:t>watch</a:t>
            </a:r>
            <a:r>
              <a:rPr lang="fr-FR" dirty="0" smtClean="0"/>
              <a:t> the data </a:t>
            </a:r>
            <a:r>
              <a:rPr lang="fr-FR" dirty="0" err="1" smtClean="0"/>
              <a:t>stream</a:t>
            </a:r>
            <a:r>
              <a:rPr lang="fr-FR" dirty="0" smtClean="0"/>
              <a:t> for use of </a:t>
            </a:r>
            <a:r>
              <a:rPr lang="fr-FR" dirty="0" err="1" smtClean="0"/>
              <a:t>secure</a:t>
            </a:r>
            <a:r>
              <a:rPr lang="fr-FR" dirty="0" smtClean="0"/>
              <a:t> transport. To examine the update </a:t>
            </a:r>
            <a:r>
              <a:rPr lang="fr-FR" dirty="0" err="1" smtClean="0"/>
              <a:t>itself</a:t>
            </a:r>
            <a:r>
              <a:rPr lang="fr-FR" dirty="0" smtClean="0"/>
              <a:t>,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often</a:t>
            </a:r>
            <a:r>
              <a:rPr lang="fr-FR" dirty="0" smtClean="0"/>
              <a:t> use an </a:t>
            </a:r>
            <a:r>
              <a:rPr lang="fr-FR" dirty="0" err="1" smtClean="0"/>
              <a:t>attack</a:t>
            </a:r>
            <a:r>
              <a:rPr lang="fr-FR" dirty="0" smtClean="0"/>
              <a:t> proxy to </a:t>
            </a:r>
            <a:r>
              <a:rPr lang="fr-FR" dirty="0" err="1" smtClean="0"/>
              <a:t>divert</a:t>
            </a:r>
            <a:r>
              <a:rPr lang="fr-FR" dirty="0" smtClean="0"/>
              <a:t> the </a:t>
            </a:r>
            <a:r>
              <a:rPr lang="fr-FR" dirty="0" err="1" smtClean="0"/>
              <a:t>download</a:t>
            </a:r>
            <a:r>
              <a:rPr lang="fr-FR" dirty="0" smtClean="0"/>
              <a:t> or a simple URL (or utility) to </a:t>
            </a:r>
            <a:r>
              <a:rPr lang="fr-FR" dirty="0" err="1" smtClean="0"/>
              <a:t>download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to a desktop location for </a:t>
            </a:r>
            <a:r>
              <a:rPr lang="fr-FR" dirty="0" err="1" smtClean="0"/>
              <a:t>further</a:t>
            </a:r>
            <a:r>
              <a:rPr lang="fr-FR" dirty="0" smtClean="0"/>
              <a:t> inspection. For </a:t>
            </a:r>
            <a:r>
              <a:rPr lang="fr-FR" dirty="0" err="1" smtClean="0"/>
              <a:t>example</a:t>
            </a:r>
            <a:r>
              <a:rPr lang="fr-FR" dirty="0" smtClean="0"/>
              <a:t>, an online utility </a:t>
            </a:r>
            <a:r>
              <a:rPr lang="fr-FR" dirty="0" err="1" smtClean="0"/>
              <a:t>called</a:t>
            </a:r>
            <a:r>
              <a:rPr lang="fr-FR" dirty="0" smtClean="0"/>
              <a:t> “</a:t>
            </a:r>
            <a:r>
              <a:rPr lang="fr-FR" dirty="0" smtClean="0">
                <a:hlinkClick r:id="rId3"/>
              </a:rPr>
              <a:t>APK Downloader</a:t>
            </a:r>
            <a:r>
              <a:rPr lang="fr-FR" dirty="0" smtClean="0"/>
              <a:t>” </a:t>
            </a:r>
            <a:r>
              <a:rPr lang="fr-FR" dirty="0" err="1" smtClean="0"/>
              <a:t>lets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download</a:t>
            </a:r>
            <a:r>
              <a:rPr lang="fr-FR" dirty="0" smtClean="0"/>
              <a:t> and </a:t>
            </a:r>
            <a:r>
              <a:rPr lang="fr-FR" dirty="0" err="1" smtClean="0"/>
              <a:t>inspect</a:t>
            </a:r>
            <a:r>
              <a:rPr lang="fr-FR" dirty="0" smtClean="0"/>
              <a:t> </a:t>
            </a:r>
            <a:r>
              <a:rPr lang="fr-FR" dirty="0" err="1" smtClean="0"/>
              <a:t>Android</a:t>
            </a:r>
            <a:r>
              <a:rPr lang="fr-FR" dirty="0" smtClean="0"/>
              <a:t> installations and updates on </a:t>
            </a: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platform</a:t>
            </a:r>
            <a:r>
              <a:rPr lang="fr-F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67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  <a:ln>
            <a:round/>
          </a:ln>
        </p:spPr>
        <p:txBody>
          <a:bodyPr/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E0E0E0"/>
                </a:solidFill>
                <a:uFill>
                  <a:solidFill>
                    <a:srgbClr val="E0E0E0"/>
                  </a:solidFill>
                </a:uFill>
              </a:rPr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>
            <a:round/>
          </a:ln>
        </p:spPr>
        <p:txBody>
          <a:bodyPr/>
          <a:lstStyle>
            <a:lvl1pPr marL="0" indent="0" algn="ctr">
              <a:buClr>
                <a:srgbClr val="9A9A9A"/>
              </a:buClr>
              <a:buSzTx/>
              <a:buFontTx/>
              <a:buNone/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  <a:lvl2pPr marL="457200" indent="0" algn="ctr">
              <a:spcBef>
                <a:spcPts val="600"/>
              </a:spcBef>
              <a:buClr>
                <a:srgbClr val="9A9A9A"/>
              </a:buClr>
              <a:buSzTx/>
              <a:buFontTx/>
              <a:buNone/>
              <a:defRPr sz="2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2pPr>
            <a:lvl3pPr marL="914400" indent="0" algn="ctr">
              <a:spcBef>
                <a:spcPts val="500"/>
              </a:spcBef>
              <a:buClr>
                <a:srgbClr val="9A9A9A"/>
              </a:buClr>
              <a:buSzTx/>
              <a:buFontTx/>
              <a:buNone/>
              <a:defRPr sz="24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3pPr>
            <a:lvl4pPr marL="1371600" indent="0" algn="ctr">
              <a:spcBef>
                <a:spcPts val="400"/>
              </a:spcBef>
              <a:buClr>
                <a:srgbClr val="9A9A9A"/>
              </a:buClr>
              <a:buSzTx/>
              <a:buFontTx/>
              <a:buNone/>
              <a:defRPr sz="20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4pPr>
            <a:lvl5pPr marL="1828800" indent="0" algn="ctr">
              <a:spcBef>
                <a:spcPts val="400"/>
              </a:spcBef>
              <a:buClr>
                <a:srgbClr val="9A9A9A"/>
              </a:buClr>
              <a:buSzTx/>
              <a:buFontTx/>
              <a:buNone/>
              <a:defRPr sz="20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Five</a:t>
            </a:r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xfrm>
            <a:off x="8443416" y="6467475"/>
            <a:ext cx="243384" cy="25400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5882" y="1455538"/>
            <a:ext cx="6146801" cy="6146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" name="Group 23"/>
          <p:cNvGrpSpPr/>
          <p:nvPr/>
        </p:nvGrpSpPr>
        <p:grpSpPr>
          <a:xfrm>
            <a:off x="0" y="0"/>
            <a:ext cx="9156700" cy="491133"/>
            <a:chOff x="0" y="0"/>
            <a:chExt cx="9156700" cy="491132"/>
          </a:xfrm>
        </p:grpSpPr>
        <p:sp>
          <p:nvSpPr>
            <p:cNvPr id="20" name="Shape 20"/>
            <p:cNvSpPr/>
            <p:nvPr/>
          </p:nvSpPr>
          <p:spPr>
            <a:xfrm>
              <a:off x="0" y="0"/>
              <a:ext cx="9156700" cy="446484"/>
            </a:xfrm>
            <a:prstGeom prst="rect">
              <a:avLst/>
            </a:prstGeom>
            <a:gradFill flip="none" rotWithShape="1">
              <a:gsLst>
                <a:gs pos="0">
                  <a:srgbClr val="223477"/>
                </a:gs>
                <a:gs pos="100000">
                  <a:srgbClr val="586AA0"/>
                </a:gs>
              </a:gsLst>
              <a:lin ang="54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 defTabSz="914400">
                <a:buClr>
                  <a:srgbClr val="000000"/>
                </a:buClr>
                <a:buFont typeface="Gill Sans"/>
                <a:defRPr sz="30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pic>
          <p:nvPicPr>
            <p:cNvPr id="21" name="image4.png"/>
            <p:cNvPicPr/>
            <p:nvPr/>
          </p:nvPicPr>
          <p:blipFill>
            <a:blip r:embed="rId3">
              <a:extLst/>
            </a:blip>
            <a:srcRect l="28554" t="22850" b="44292"/>
            <a:stretch>
              <a:fillRect/>
            </a:stretch>
          </p:blipFill>
          <p:spPr>
            <a:xfrm>
              <a:off x="1116" y="0"/>
              <a:ext cx="970870" cy="446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" name="Shape 22"/>
            <p:cNvSpPr/>
            <p:nvPr/>
          </p:nvSpPr>
          <p:spPr>
            <a:xfrm>
              <a:off x="0" y="446484"/>
              <a:ext cx="9156700" cy="44649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100000">
                  <a:srgbClr val="C0C0C0"/>
                </a:gs>
              </a:gsLst>
              <a:lin ang="54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 defTabSz="914400">
                <a:buClr>
                  <a:srgbClr val="000000"/>
                </a:buClr>
                <a:buFont typeface="Gill Sans"/>
                <a:defRPr sz="30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0" y="6590109"/>
            <a:ext cx="9156700" cy="267891"/>
            <a:chOff x="0" y="0"/>
            <a:chExt cx="9156700" cy="267890"/>
          </a:xfrm>
        </p:grpSpPr>
        <p:sp>
          <p:nvSpPr>
            <p:cNvPr id="24" name="Shape 24"/>
            <p:cNvSpPr/>
            <p:nvPr/>
          </p:nvSpPr>
          <p:spPr>
            <a:xfrm>
              <a:off x="0" y="44648"/>
              <a:ext cx="9156700" cy="223243"/>
            </a:xfrm>
            <a:prstGeom prst="rect">
              <a:avLst/>
            </a:prstGeom>
            <a:gradFill flip="none" rotWithShape="1">
              <a:gsLst>
                <a:gs pos="0">
                  <a:srgbClr val="223477"/>
                </a:gs>
                <a:gs pos="100000">
                  <a:srgbClr val="586AA0"/>
                </a:gs>
              </a:gsLst>
              <a:lin ang="54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 defTabSz="914400">
                <a:buClr>
                  <a:srgbClr val="000000"/>
                </a:buClr>
                <a:buFont typeface="Gill Sans"/>
                <a:defRPr sz="30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0" y="0"/>
              <a:ext cx="9156700" cy="44649"/>
            </a:xfrm>
            <a:prstGeom prst="rect">
              <a:avLst/>
            </a:prstGeom>
            <a:gradFill flip="none" rotWithShape="1">
              <a:gsLst>
                <a:gs pos="0">
                  <a:srgbClr val="C0C0C0"/>
                </a:gs>
                <a:gs pos="100000">
                  <a:srgbClr val="000000"/>
                </a:gs>
              </a:gsLst>
              <a:lin ang="54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 defTabSz="914400">
                <a:buClr>
                  <a:srgbClr val="000000"/>
                </a:buClr>
                <a:buFont typeface="Gill Sans"/>
                <a:defRPr sz="3000"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892969" y="535781"/>
            <a:ext cx="7358064" cy="1285876"/>
          </a:xfrm>
          <a:prstGeom prst="rect">
            <a:avLst/>
          </a:prstGeom>
        </p:spPr>
        <p:txBody>
          <a:bodyPr lIns="25400" tIns="25400" rIns="25400" bIns="25400" anchor="t"/>
          <a:lstStyle>
            <a:lvl1pPr>
              <a:defRPr sz="5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5300">
                <a:uFill>
                  <a:solidFill/>
                </a:uFill>
              </a:rP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xfrm>
            <a:off x="892969" y="1821656"/>
            <a:ext cx="7358064" cy="5036345"/>
          </a:xfrm>
          <a:prstGeom prst="rect">
            <a:avLst/>
          </a:prstGeom>
        </p:spPr>
        <p:txBody>
          <a:bodyPr lIns="25400" tIns="25400" rIns="25400" bIns="25400"/>
          <a:lstStyle>
            <a:lvl1pPr marL="589338" indent="-401821">
              <a:spcBef>
                <a:spcPts val="16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Tahoma"/>
              </a:defRPr>
            </a:lvl1pPr>
            <a:lvl2pPr marL="901865" indent="-401822">
              <a:spcBef>
                <a:spcPts val="1600"/>
              </a:spcBef>
              <a:buSzPct val="120000"/>
              <a:buFontTx/>
              <a:defRPr>
                <a:latin typeface="+mj-lt"/>
                <a:ea typeface="+mj-ea"/>
                <a:cs typeface="+mj-cs"/>
                <a:sym typeface="Tahoma"/>
              </a:defRPr>
            </a:lvl2pPr>
            <a:lvl3pPr marL="1214394" indent="-401822">
              <a:spcBef>
                <a:spcPts val="1600"/>
              </a:spcBef>
              <a:buSzPct val="120000"/>
              <a:buFontTx/>
              <a:defRPr>
                <a:latin typeface="+mj-lt"/>
                <a:ea typeface="+mj-ea"/>
                <a:cs typeface="+mj-cs"/>
                <a:sym typeface="Tahoma"/>
              </a:defRPr>
            </a:lvl3pPr>
            <a:lvl4pPr marL="1526922" indent="-401822">
              <a:spcBef>
                <a:spcPts val="1600"/>
              </a:spcBef>
              <a:buSzPct val="120000"/>
              <a:buFontTx/>
              <a:defRPr>
                <a:latin typeface="+mj-lt"/>
                <a:ea typeface="+mj-ea"/>
                <a:cs typeface="+mj-cs"/>
                <a:sym typeface="Tahoma"/>
              </a:defRPr>
            </a:lvl4pPr>
            <a:lvl5pPr marL="1839450" indent="-401821">
              <a:spcBef>
                <a:spcPts val="1600"/>
              </a:spcBef>
              <a:buSzPct val="120000"/>
              <a:buFontTx/>
              <a:defRPr>
                <a:latin typeface="+mj-lt"/>
                <a:ea typeface="+mj-ea"/>
                <a:cs typeface="+mj-cs"/>
                <a:sym typeface="Tahoma"/>
              </a:defRPr>
            </a:lvl5pPr>
          </a:lstStyle>
          <a:p>
            <a:pPr lvl="0">
              <a:defRPr sz="1800">
                <a:uFillTx/>
              </a:defRPr>
            </a:pPr>
            <a:r>
              <a:rPr sz="30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0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0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0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30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8855596" y="6604000"/>
            <a:ext cx="243757" cy="254000"/>
          </a:xfrm>
          <a:prstGeom prst="rect">
            <a:avLst/>
          </a:prstGeom>
          <a:ln>
            <a:miter lim="400000"/>
          </a:ln>
        </p:spPr>
        <p:txBody>
          <a:bodyPr lIns="25400" tIns="25400" rIns="25400" bIns="25400" anchor="t"/>
          <a:lstStyle>
            <a:lvl1pPr>
              <a:defRPr sz="13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267200" y="0"/>
            <a:ext cx="4724400" cy="868363"/>
          </a:xfrm>
          <a:prstGeom prst="rect">
            <a:avLst/>
          </a:prstGeom>
          <a:ln>
            <a:round/>
          </a:ln>
        </p:spPr>
        <p:txBody>
          <a:bodyPr/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E0E0E0"/>
                </a:solidFill>
                <a:uFill>
                  <a:solidFill>
                    <a:srgbClr val="E0E0E0"/>
                  </a:solidFill>
                </a:uFill>
              </a:rP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457200" y="1600199"/>
            <a:ext cx="8229600" cy="4525964"/>
          </a:xfrm>
          <a:prstGeom prst="rect">
            <a:avLst/>
          </a:prstGeom>
          <a:ln>
            <a:round/>
          </a:ln>
        </p:spPr>
        <p:txBody>
          <a:bodyPr/>
          <a:lstStyle>
            <a:lvl1pPr>
              <a:defRPr sz="3200"/>
            </a:lvl1pPr>
            <a:lvl2pPr marL="742950" indent="-285750">
              <a:spcBef>
                <a:spcPts val="600"/>
              </a:spcBef>
              <a:buChar char="–"/>
              <a:defRPr sz="2800"/>
            </a:lvl2pPr>
            <a:lvl3pPr marL="1143000" indent="-228600">
              <a:spcBef>
                <a:spcPts val="500"/>
              </a:spcBef>
              <a:defRPr sz="2400"/>
            </a:lvl3pPr>
            <a:lvl4pPr marL="1600200" indent="-228600">
              <a:spcBef>
                <a:spcPts val="400"/>
              </a:spcBef>
              <a:buChar char="–"/>
              <a:defRPr sz="2000"/>
            </a:lvl4pPr>
            <a:lvl5pPr marL="2057400" indent="-228600">
              <a:spcBef>
                <a:spcPts val="400"/>
              </a:spcBef>
              <a:buChar char="»"/>
              <a:defRPr sz="2000"/>
            </a:lvl5pPr>
          </a:lstStyle>
          <a:p>
            <a:pPr lvl="0">
              <a:defRPr sz="1800">
                <a:uFillTx/>
              </a:defRPr>
            </a:pPr>
            <a:r>
              <a:rPr sz="32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xfrm>
            <a:off x="8443416" y="6467475"/>
            <a:ext cx="243384" cy="25400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  <a:ln>
            <a:round/>
          </a:ln>
        </p:spPr>
        <p:txBody>
          <a:bodyPr/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E0E0E0"/>
                </a:solidFill>
                <a:uFill>
                  <a:solidFill>
                    <a:srgbClr val="E0E0E0"/>
                  </a:solidFill>
                </a:uFill>
              </a:rPr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>
            <a:round/>
          </a:ln>
        </p:spPr>
        <p:txBody>
          <a:bodyPr/>
          <a:lstStyle>
            <a:lvl1pPr marL="0" indent="0" algn="ctr">
              <a:buClr>
                <a:srgbClr val="9A9A9A"/>
              </a:buClr>
              <a:buSzTx/>
              <a:buFontTx/>
              <a:buNone/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  <a:lvl2pPr marL="457200" indent="0" algn="ctr">
              <a:spcBef>
                <a:spcPts val="600"/>
              </a:spcBef>
              <a:buClr>
                <a:srgbClr val="9A9A9A"/>
              </a:buClr>
              <a:buSzTx/>
              <a:buFontTx/>
              <a:buNone/>
              <a:defRPr sz="2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2pPr>
            <a:lvl3pPr marL="914400" indent="0" algn="ctr">
              <a:spcBef>
                <a:spcPts val="500"/>
              </a:spcBef>
              <a:buClr>
                <a:srgbClr val="9A9A9A"/>
              </a:buClr>
              <a:buSzTx/>
              <a:buFontTx/>
              <a:buNone/>
              <a:defRPr sz="24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3pPr>
            <a:lvl4pPr marL="1371600" indent="0" algn="ctr">
              <a:spcBef>
                <a:spcPts val="400"/>
              </a:spcBef>
              <a:buClr>
                <a:srgbClr val="9A9A9A"/>
              </a:buClr>
              <a:buSzTx/>
              <a:buFontTx/>
              <a:buNone/>
              <a:defRPr sz="20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4pPr>
            <a:lvl5pPr marL="1828800" indent="0" algn="ctr">
              <a:spcBef>
                <a:spcPts val="400"/>
              </a:spcBef>
              <a:buClr>
                <a:srgbClr val="9A9A9A"/>
              </a:buClr>
              <a:buSzTx/>
              <a:buFontTx/>
              <a:buNone/>
              <a:defRPr sz="20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Five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xfrm>
            <a:off x="8443416" y="6467475"/>
            <a:ext cx="243384" cy="25400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600">
                <a:solidFill>
                  <a:srgbClr val="E0E0E0"/>
                </a:solidFill>
                <a:uFill>
                  <a:solidFill>
                    <a:srgbClr val="E0E0E0"/>
                  </a:solidFill>
                </a:uFill>
              </a:rP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742950" indent="-285750">
              <a:spcBef>
                <a:spcPts val="600"/>
              </a:spcBef>
              <a:buChar char="–"/>
              <a:defRPr sz="2600"/>
            </a:lvl2pPr>
            <a:lvl3pPr marL="1143000" indent="-228600">
              <a:spcBef>
                <a:spcPts val="500"/>
              </a:spcBef>
              <a:defRPr sz="2200"/>
            </a:lvl3pPr>
            <a:lvl4pPr marL="1600200" indent="-228600">
              <a:spcBef>
                <a:spcPts val="400"/>
              </a:spcBef>
              <a:buChar char="–"/>
              <a:defRPr sz="1800"/>
            </a:lvl4pPr>
            <a:lvl5pPr marL="2057400" indent="-228600">
              <a:spcBef>
                <a:spcPts val="400"/>
              </a:spcBef>
              <a:buChar char="»"/>
              <a:defRPr sz="1800"/>
            </a:lvl5pPr>
          </a:lstStyle>
          <a:p>
            <a:pPr lvl="0">
              <a:defRPr sz="1800">
                <a:uFillTx/>
              </a:defRPr>
            </a:pPr>
            <a:r>
              <a:rPr sz="30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6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Body Level Three</a:t>
            </a:r>
          </a:p>
          <a:p>
            <a:pPr lvl="3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Four</a:t>
            </a:r>
          </a:p>
          <a:p>
            <a:pPr lvl="4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8443996" y="6479104"/>
            <a:ext cx="242805" cy="246221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E7E58-080A-184F-8EC4-4AABA11879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10738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2.jpe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opped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620000" y="6416657"/>
            <a:ext cx="749969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267200" y="0"/>
            <a:ext cx="4724400" cy="86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600">
                <a:solidFill>
                  <a:srgbClr val="E0E0E0"/>
                </a:solidFill>
                <a:uFill>
                  <a:solidFill>
                    <a:srgbClr val="E0E0E0"/>
                  </a:solidFill>
                </a:uFill>
              </a:rP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2pPr marL="742950" indent="-285750">
              <a:spcBef>
                <a:spcPts val="600"/>
              </a:spcBef>
              <a:buChar char="–"/>
              <a:defRPr sz="2600"/>
            </a:lvl2pPr>
            <a:lvl3pPr marL="1143000" indent="-228600">
              <a:spcBef>
                <a:spcPts val="500"/>
              </a:spcBef>
              <a:defRPr sz="2200"/>
            </a:lvl3pPr>
            <a:lvl4pPr marL="1600200" indent="-228600">
              <a:spcBef>
                <a:spcPts val="400"/>
              </a:spcBef>
              <a:buChar char="–"/>
              <a:defRPr sz="1800"/>
            </a:lvl4pPr>
            <a:lvl5pPr marL="2057400" indent="-228600">
              <a:spcBef>
                <a:spcPts val="400"/>
              </a:spcBef>
              <a:buChar char="»"/>
              <a:defRPr sz="1800"/>
            </a:lvl5pPr>
          </a:lstStyle>
          <a:p>
            <a:pPr lvl="0">
              <a:defRPr sz="1800">
                <a:uFillTx/>
              </a:defRPr>
            </a:pPr>
            <a:r>
              <a:rPr sz="30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6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Body Level Three</a:t>
            </a:r>
          </a:p>
          <a:p>
            <a:pPr lvl="3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Four</a:t>
            </a:r>
          </a:p>
          <a:p>
            <a:pPr lvl="4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456290" y="6481564"/>
            <a:ext cx="230511" cy="241301"/>
          </a:xfrm>
          <a:prstGeom prst="rect">
            <a:avLst/>
          </a:prstGeom>
          <a:ln w="12700">
            <a:round/>
          </a:ln>
        </p:spPr>
        <p:txBody>
          <a:bodyPr wrap="none" lIns="38100" tIns="38100" rIns="38100" bIns="38100" anchor="ctr">
            <a:spAutoFit/>
          </a:bodyPr>
          <a:lstStyle>
            <a:lvl1pPr algn="r" defTabSz="914400">
              <a:defRPr sz="1100">
                <a:solidFill>
                  <a:srgbClr val="9B9B9B"/>
                </a:solidFill>
                <a:uFill>
                  <a:solidFill>
                    <a:srgbClr val="9B9B9B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transition xmlns:p14="http://schemas.microsoft.com/office/powerpoint/2010/main" spd="med"/>
  <p:txStyles>
    <p:titleStyle>
      <a:lvl1pPr algn="ctr">
        <a:defRPr sz="2600">
          <a:solidFill>
            <a:srgbClr val="E0E0E0"/>
          </a:solidFill>
          <a:uFill>
            <a:solidFill>
              <a:srgbClr val="E0E0E0"/>
            </a:solidFill>
          </a:uFill>
          <a:latin typeface="+mn-lt"/>
          <a:ea typeface="+mn-ea"/>
          <a:cs typeface="+mn-cs"/>
          <a:sym typeface="Calibri"/>
        </a:defRPr>
      </a:lvl1pPr>
      <a:lvl2pPr indent="228600" algn="ctr">
        <a:defRPr sz="2600">
          <a:solidFill>
            <a:srgbClr val="E0E0E0"/>
          </a:solidFill>
          <a:uFill>
            <a:solidFill>
              <a:srgbClr val="E0E0E0"/>
            </a:solidFill>
          </a:uFill>
          <a:latin typeface="+mn-lt"/>
          <a:ea typeface="+mn-ea"/>
          <a:cs typeface="+mn-cs"/>
          <a:sym typeface="Calibri"/>
        </a:defRPr>
      </a:lvl2pPr>
      <a:lvl3pPr indent="457200" algn="ctr">
        <a:defRPr sz="2600">
          <a:solidFill>
            <a:srgbClr val="E0E0E0"/>
          </a:solidFill>
          <a:uFill>
            <a:solidFill>
              <a:srgbClr val="E0E0E0"/>
            </a:solidFill>
          </a:uFill>
          <a:latin typeface="+mn-lt"/>
          <a:ea typeface="+mn-ea"/>
          <a:cs typeface="+mn-cs"/>
          <a:sym typeface="Calibri"/>
        </a:defRPr>
      </a:lvl3pPr>
      <a:lvl4pPr indent="685800" algn="ctr">
        <a:defRPr sz="2600">
          <a:solidFill>
            <a:srgbClr val="E0E0E0"/>
          </a:solidFill>
          <a:uFill>
            <a:solidFill>
              <a:srgbClr val="E0E0E0"/>
            </a:solidFill>
          </a:uFill>
          <a:latin typeface="+mn-lt"/>
          <a:ea typeface="+mn-ea"/>
          <a:cs typeface="+mn-cs"/>
          <a:sym typeface="Calibri"/>
        </a:defRPr>
      </a:lvl4pPr>
      <a:lvl5pPr indent="914400" algn="ctr">
        <a:defRPr sz="2600">
          <a:solidFill>
            <a:srgbClr val="E0E0E0"/>
          </a:solidFill>
          <a:uFill>
            <a:solidFill>
              <a:srgbClr val="E0E0E0"/>
            </a:solidFill>
          </a:uFill>
          <a:latin typeface="+mn-lt"/>
          <a:ea typeface="+mn-ea"/>
          <a:cs typeface="+mn-cs"/>
          <a:sym typeface="Calibri"/>
        </a:defRPr>
      </a:lvl5pPr>
      <a:lvl6pPr indent="1143000" algn="ctr">
        <a:defRPr sz="2600">
          <a:solidFill>
            <a:srgbClr val="E0E0E0"/>
          </a:solidFill>
          <a:uFill>
            <a:solidFill>
              <a:srgbClr val="E0E0E0"/>
            </a:solidFill>
          </a:uFill>
          <a:latin typeface="+mn-lt"/>
          <a:ea typeface="+mn-ea"/>
          <a:cs typeface="+mn-cs"/>
          <a:sym typeface="Calibri"/>
        </a:defRPr>
      </a:lvl6pPr>
      <a:lvl7pPr indent="1371600" algn="ctr">
        <a:defRPr sz="2600">
          <a:solidFill>
            <a:srgbClr val="E0E0E0"/>
          </a:solidFill>
          <a:uFill>
            <a:solidFill>
              <a:srgbClr val="E0E0E0"/>
            </a:solidFill>
          </a:uFill>
          <a:latin typeface="+mn-lt"/>
          <a:ea typeface="+mn-ea"/>
          <a:cs typeface="+mn-cs"/>
          <a:sym typeface="Calibri"/>
        </a:defRPr>
      </a:lvl7pPr>
      <a:lvl8pPr indent="1600200" algn="ctr">
        <a:defRPr sz="2600">
          <a:solidFill>
            <a:srgbClr val="E0E0E0"/>
          </a:solidFill>
          <a:uFill>
            <a:solidFill>
              <a:srgbClr val="E0E0E0"/>
            </a:solidFill>
          </a:uFill>
          <a:latin typeface="+mn-lt"/>
          <a:ea typeface="+mn-ea"/>
          <a:cs typeface="+mn-cs"/>
          <a:sym typeface="Calibri"/>
        </a:defRPr>
      </a:lvl8pPr>
      <a:lvl9pPr indent="1828800" algn="ctr">
        <a:defRPr sz="2600">
          <a:solidFill>
            <a:srgbClr val="E0E0E0"/>
          </a:solidFill>
          <a:uFill>
            <a:solidFill>
              <a:srgbClr val="E0E0E0"/>
            </a:solidFill>
          </a:uFill>
          <a:latin typeface="+mn-lt"/>
          <a:ea typeface="+mn-ea"/>
          <a:cs typeface="+mn-cs"/>
          <a:sym typeface="Calibri"/>
        </a:defRPr>
      </a:lvl9pPr>
    </p:titleStyle>
    <p:bodyStyle>
      <a:lvl1pPr marL="342900" indent="-342900">
        <a:spcBef>
          <a:spcPts val="700"/>
        </a:spcBef>
        <a:buClr>
          <a:srgbClr val="000000"/>
        </a:buClr>
        <a:buSzPct val="100000"/>
        <a:buFont typeface="Arial"/>
        <a:buChar char="•"/>
        <a:defRPr sz="3000">
          <a:uFill>
            <a:solidFill/>
          </a:uFill>
          <a:latin typeface="+mn-lt"/>
          <a:ea typeface="+mn-ea"/>
          <a:cs typeface="+mn-cs"/>
          <a:sym typeface="Calibri"/>
        </a:defRPr>
      </a:lvl1pPr>
      <a:lvl2pPr marL="786911" indent="-329711">
        <a:spcBef>
          <a:spcPts val="700"/>
        </a:spcBef>
        <a:buClr>
          <a:srgbClr val="000000"/>
        </a:buClr>
        <a:buSzPct val="100000"/>
        <a:buFont typeface="Arial"/>
        <a:buChar char="•"/>
        <a:defRPr sz="3000">
          <a:uFill>
            <a:solidFill/>
          </a:uFill>
          <a:latin typeface="+mn-lt"/>
          <a:ea typeface="+mn-ea"/>
          <a:cs typeface="+mn-cs"/>
          <a:sym typeface="Calibri"/>
        </a:defRPr>
      </a:lvl2pPr>
      <a:lvl3pPr marL="1226127" indent="-311727">
        <a:spcBef>
          <a:spcPts val="700"/>
        </a:spcBef>
        <a:buClr>
          <a:srgbClr val="000000"/>
        </a:buClr>
        <a:buSzPct val="100000"/>
        <a:buFont typeface="Arial"/>
        <a:buChar char="•"/>
        <a:defRPr sz="3000">
          <a:uFill>
            <a:solidFill/>
          </a:uFill>
          <a:latin typeface="+mn-lt"/>
          <a:ea typeface="+mn-ea"/>
          <a:cs typeface="+mn-cs"/>
          <a:sym typeface="Calibri"/>
        </a:defRPr>
      </a:lvl3pPr>
      <a:lvl4pPr marL="1752600" indent="-381000">
        <a:spcBef>
          <a:spcPts val="700"/>
        </a:spcBef>
        <a:buClr>
          <a:srgbClr val="000000"/>
        </a:buClr>
        <a:buSzPct val="100000"/>
        <a:buFont typeface="Arial"/>
        <a:buChar char="•"/>
        <a:defRPr sz="3000">
          <a:uFill>
            <a:solidFill/>
          </a:uFill>
          <a:latin typeface="+mn-lt"/>
          <a:ea typeface="+mn-ea"/>
          <a:cs typeface="+mn-cs"/>
          <a:sym typeface="Calibri"/>
        </a:defRPr>
      </a:lvl4pPr>
      <a:lvl5pPr marL="2209800" indent="-381000">
        <a:spcBef>
          <a:spcPts val="700"/>
        </a:spcBef>
        <a:buClr>
          <a:srgbClr val="000000"/>
        </a:buClr>
        <a:buSzPct val="100000"/>
        <a:buFont typeface="Arial"/>
        <a:buChar char="•"/>
        <a:defRPr sz="3000">
          <a:uFill>
            <a:solidFill/>
          </a:uFill>
          <a:latin typeface="+mn-lt"/>
          <a:ea typeface="+mn-ea"/>
          <a:cs typeface="+mn-cs"/>
          <a:sym typeface="Calibri"/>
        </a:defRPr>
      </a:lvl5pPr>
      <a:lvl6pPr marL="3403600" indent="-952500">
        <a:spcBef>
          <a:spcPts val="700"/>
        </a:spcBef>
        <a:buClr>
          <a:srgbClr val="000000"/>
        </a:buClr>
        <a:buSzPct val="171000"/>
        <a:buFont typeface="Arial"/>
        <a:buChar char="•"/>
        <a:defRPr sz="3000">
          <a:uFill>
            <a:solidFill/>
          </a:uFill>
          <a:latin typeface="+mn-lt"/>
          <a:ea typeface="+mn-ea"/>
          <a:cs typeface="+mn-cs"/>
          <a:sym typeface="Calibri"/>
        </a:defRPr>
      </a:lvl6pPr>
      <a:lvl7pPr marL="3759200" indent="-952500">
        <a:spcBef>
          <a:spcPts val="700"/>
        </a:spcBef>
        <a:buClr>
          <a:srgbClr val="000000"/>
        </a:buClr>
        <a:buSzPct val="171000"/>
        <a:buFont typeface="Arial"/>
        <a:buChar char="•"/>
        <a:defRPr sz="3000">
          <a:uFill>
            <a:solidFill/>
          </a:uFill>
          <a:latin typeface="+mn-lt"/>
          <a:ea typeface="+mn-ea"/>
          <a:cs typeface="+mn-cs"/>
          <a:sym typeface="Calibri"/>
        </a:defRPr>
      </a:lvl7pPr>
      <a:lvl8pPr marL="4114800" indent="-952500">
        <a:spcBef>
          <a:spcPts val="700"/>
        </a:spcBef>
        <a:buClr>
          <a:srgbClr val="000000"/>
        </a:buClr>
        <a:buSzPct val="171000"/>
        <a:buFont typeface="Arial"/>
        <a:buChar char="•"/>
        <a:defRPr sz="3000">
          <a:uFill>
            <a:solidFill/>
          </a:uFill>
          <a:latin typeface="+mn-lt"/>
          <a:ea typeface="+mn-ea"/>
          <a:cs typeface="+mn-cs"/>
          <a:sym typeface="Calibri"/>
        </a:defRPr>
      </a:lvl8pPr>
      <a:lvl9pPr marL="4470400" indent="-952500">
        <a:spcBef>
          <a:spcPts val="700"/>
        </a:spcBef>
        <a:buClr>
          <a:srgbClr val="000000"/>
        </a:buClr>
        <a:buSzPct val="171000"/>
        <a:buFont typeface="Arial"/>
        <a:buChar char="•"/>
        <a:defRPr sz="3000">
          <a:uFill>
            <a:solidFill/>
          </a:uFill>
          <a:latin typeface="+mn-lt"/>
          <a:ea typeface="+mn-ea"/>
          <a:cs typeface="+mn-cs"/>
          <a:sym typeface="Calibri"/>
        </a:defRPr>
      </a:lvl9pPr>
    </p:bodyStyle>
    <p:otherStyle>
      <a:lvl1pPr algn="r">
        <a:defRPr sz="1100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1pPr>
      <a:lvl2pPr algn="r">
        <a:defRPr sz="1100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2pPr>
      <a:lvl3pPr algn="r">
        <a:defRPr sz="1100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3pPr>
      <a:lvl4pPr algn="r">
        <a:defRPr sz="1100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4pPr>
      <a:lvl5pPr algn="r">
        <a:defRPr sz="1100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5pPr>
      <a:lvl6pPr algn="r">
        <a:defRPr sz="1100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6pPr>
      <a:lvl7pPr algn="r">
        <a:defRPr sz="1100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7pPr>
      <a:lvl8pPr algn="r">
        <a:defRPr sz="1100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8pPr>
      <a:lvl9pPr algn="r">
        <a:defRPr sz="1100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mailto:Ludovic.Petit@owasp.org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fr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2015.appseccalifornia.org/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sebastien.gioria@owasp.org" TargetMode="External"/><Relationship Id="rId4" Type="http://schemas.openxmlformats.org/officeDocument/2006/relationships/image" Target="../media/image43.tif"/><Relationship Id="rId5" Type="http://schemas.openxmlformats.org/officeDocument/2006/relationships/image" Target="../media/image44.t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0" y="6416657"/>
            <a:ext cx="749969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3397349" y="3226693"/>
            <a:ext cx="7308751" cy="212804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fr-FR" sz="3600" dirty="0" smtClean="0">
                <a:solidFill>
                  <a:schemeClr val="bg1"/>
                </a:solidFill>
                <a:latin typeface="Arial"/>
                <a:cs typeface="Arial"/>
              </a:rPr>
              <a:t>CLUSIR </a:t>
            </a:r>
            <a:r>
              <a:rPr lang="fr-FR" sz="3600" dirty="0" err="1" smtClean="0">
                <a:solidFill>
                  <a:schemeClr val="bg1"/>
                </a:solidFill>
                <a:latin typeface="Arial"/>
                <a:cs typeface="Arial"/>
              </a:rPr>
              <a:t>InfoNord</a:t>
            </a:r>
            <a:endParaRPr sz="2400" dirty="0">
              <a:solidFill>
                <a:schemeClr val="bg1"/>
              </a:solidFill>
              <a:uFill>
                <a:solidFill>
                  <a:srgbClr val="E0E0E0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fr-FR" sz="2800" dirty="0" smtClean="0">
                <a:solidFill>
                  <a:srgbClr val="E0E0E0"/>
                </a:solidFill>
                <a:uFill>
                  <a:solidFill>
                    <a:srgbClr val="E0E0E0"/>
                  </a:solidFill>
                </a:uFill>
              </a:rPr>
              <a:t>18 Décembre 2014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>
                <a:solidFill>
                  <a:schemeClr val="bg1"/>
                </a:solidFill>
              </a:rPr>
              <a:t>Lille</a:t>
            </a:r>
            <a:endParaRPr sz="2800" dirty="0">
              <a:solidFill>
                <a:schemeClr val="bg1"/>
              </a:solidFill>
              <a:uFill>
                <a:solidFill>
                  <a:srgbClr val="E0E0E0"/>
                </a:solidFill>
              </a:uFill>
            </a:endParaRPr>
          </a:p>
        </p:txBody>
      </p:sp>
      <p:sp>
        <p:nvSpPr>
          <p:cNvPr id="56" name="Shape 56"/>
          <p:cNvSpPr/>
          <p:nvPr/>
        </p:nvSpPr>
        <p:spPr>
          <a:xfrm>
            <a:off x="736600" y="4517230"/>
            <a:ext cx="3401170" cy="7239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lvl="0" defTabSz="914400">
              <a:buClr>
                <a:srgbClr val="000000"/>
              </a:buClr>
              <a:defRPr sz="1800"/>
            </a:pPr>
            <a:r>
              <a:rPr sz="1400" b="1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rPr>
              <a:t>Sébastien Gioria</a:t>
            </a:r>
            <a:endParaRPr sz="2800">
              <a:solidFill>
                <a:srgbClr val="E0E0E0"/>
              </a:solidFill>
              <a:uFill>
                <a:solidFill>
                  <a:srgbClr val="E0E0E0"/>
                </a:solidFill>
              </a:uFill>
              <a:latin typeface="+mn-lt"/>
              <a:ea typeface="+mn-ea"/>
              <a:cs typeface="+mn-cs"/>
              <a:sym typeface="Calibri"/>
            </a:endParaRPr>
          </a:p>
          <a:p>
            <a:pPr lvl="0" defTabSz="914400">
              <a:buClr>
                <a:srgbClr val="000000"/>
              </a:buClr>
              <a:defRPr sz="1800"/>
            </a:pPr>
            <a:r>
              <a:rPr sz="140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  <a:latin typeface="+mn-lt"/>
                <a:ea typeface="+mn-ea"/>
                <a:cs typeface="+mn-cs"/>
                <a:sym typeface="Calibri"/>
                <a:hlinkClick r:id="rId4"/>
              </a:rPr>
              <a:t>Sebastien.Gioria@owasp.org</a:t>
            </a:r>
            <a:endParaRPr sz="2800">
              <a:solidFill>
                <a:srgbClr val="E0E0E0"/>
              </a:solidFill>
              <a:uFill>
                <a:solidFill>
                  <a:srgbClr val="E0E0E0"/>
                </a:solidFill>
              </a:uFill>
              <a:latin typeface="+mn-lt"/>
              <a:ea typeface="+mn-ea"/>
              <a:cs typeface="+mn-cs"/>
              <a:sym typeface="Calibri"/>
            </a:endParaRPr>
          </a:p>
          <a:p>
            <a:pPr lvl="0" defTabSz="914400">
              <a:buClr>
                <a:srgbClr val="000000"/>
              </a:buClr>
              <a:defRPr sz="1800"/>
            </a:pPr>
            <a:r>
              <a:rPr sz="14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rPr>
              <a:t>Chapter Leader &amp; Evangelist OWASP France</a:t>
            </a:r>
          </a:p>
        </p:txBody>
      </p:sp>
      <p:sp>
        <p:nvSpPr>
          <p:cNvPr id="57" name="Shape 57"/>
          <p:cNvSpPr/>
          <p:nvPr/>
        </p:nvSpPr>
        <p:spPr>
          <a:xfrm>
            <a:off x="402367" y="2821305"/>
            <a:ext cx="829780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914400">
              <a:defRPr sz="3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fr-FR" sz="36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OWASP </a:t>
            </a:r>
            <a:r>
              <a:rPr lang="fr-FR" sz="3600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IoT</a:t>
            </a:r>
            <a:r>
              <a:rPr lang="fr-FR" sz="36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Top10, the life and the </a:t>
            </a:r>
            <a:r>
              <a:rPr lang="fr-FR" sz="3600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universe</a:t>
            </a:r>
            <a:endParaRPr sz="36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>
                <a:solidFill>
                  <a:srgbClr val="FFFFFF"/>
                </a:solidFill>
              </a:rPr>
              <a:t>IoT</a:t>
            </a:r>
            <a:r>
              <a:rPr lang="en-US" sz="3200" dirty="0" smtClean="0">
                <a:solidFill>
                  <a:srgbClr val="FFFFFF"/>
                </a:solidFill>
              </a:rPr>
              <a:t> a revolution ? or an evolution ?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ask Tim Cook  : 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his is a revolution ! </a:t>
            </a:r>
          </a:p>
          <a:p>
            <a:endParaRPr lang="en-US" dirty="0"/>
          </a:p>
          <a:p>
            <a:r>
              <a:rPr lang="en-US" dirty="0" smtClean="0"/>
              <a:t>If you really look in depth, </a:t>
            </a:r>
            <a:r>
              <a:rPr lang="en-US" dirty="0" err="1" smtClean="0"/>
              <a:t>IoT</a:t>
            </a:r>
            <a:r>
              <a:rPr lang="en-US" dirty="0" smtClean="0"/>
              <a:t> are commons in our life ;</a:t>
            </a:r>
          </a:p>
          <a:p>
            <a:pPr lvl="1"/>
            <a:r>
              <a:rPr lang="en-US" dirty="0" smtClean="0"/>
              <a:t>Vacuum cleaners Robots</a:t>
            </a:r>
          </a:p>
          <a:p>
            <a:pPr lvl="1"/>
            <a:r>
              <a:rPr lang="en-US" dirty="0" smtClean="0"/>
              <a:t>Cars,</a:t>
            </a:r>
          </a:p>
          <a:p>
            <a:pPr lvl="1"/>
            <a:r>
              <a:rPr lang="en-US" dirty="0" smtClean="0"/>
              <a:t>Drones,</a:t>
            </a:r>
          </a:p>
          <a:p>
            <a:pPr lvl="1"/>
            <a:r>
              <a:rPr lang="en-US" dirty="0" smtClean="0"/>
              <a:t>“Personal health” wristlet and watch</a:t>
            </a:r>
          </a:p>
          <a:p>
            <a:pPr lvl="1"/>
            <a:r>
              <a:rPr lang="en-US" dirty="0" smtClean="0"/>
              <a:t>TV, Home Security Systems, ....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45100" y="4446726"/>
            <a:ext cx="1092200" cy="726810"/>
          </a:xfrm>
          <a:prstGeom prst="rect">
            <a:avLst/>
          </a:prstGeom>
        </p:spPr>
      </p:pic>
      <p:pic>
        <p:nvPicPr>
          <p:cNvPr id="5" name="Picture 4" descr="http://www.tinynews.be/wp-content/uploads/sites/5/2014/11/Parrot-AR-Drone-2.0-PE-Indoor-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8613" y="4810131"/>
            <a:ext cx="1822987" cy="864230"/>
          </a:xfrm>
          <a:prstGeom prst="rect">
            <a:avLst/>
          </a:prstGeom>
          <a:noFill/>
        </p:spPr>
      </p:pic>
      <p:pic>
        <p:nvPicPr>
          <p:cNvPr id="6" name="Picture 6" descr="http://www.kelkoo.fr/wp-content/uploads/fr/2012/01/roomba1.jpg"/>
          <p:cNvPicPr>
            <a:picLocks noChangeAspect="1" noChangeArrowheads="1"/>
          </p:cNvPicPr>
          <p:nvPr/>
        </p:nvPicPr>
        <p:blipFill>
          <a:blip r:embed="rId5" cstate="print"/>
          <a:srcRect l="3053" t="17145" r="8774" b="9377"/>
          <a:stretch>
            <a:fillRect/>
          </a:stretch>
        </p:blipFill>
        <p:spPr bwMode="auto">
          <a:xfrm>
            <a:off x="6581180" y="3696082"/>
            <a:ext cx="1336857" cy="1114049"/>
          </a:xfrm>
          <a:prstGeom prst="rect">
            <a:avLst/>
          </a:prstGeom>
          <a:noFill/>
        </p:spPr>
      </p:pic>
      <p:pic>
        <p:nvPicPr>
          <p:cNvPr id="7" name="Picture 2" descr="http://www.numerama.com/media/attach/lifeband_touch.jpg"/>
          <p:cNvPicPr>
            <a:picLocks noChangeAspect="1" noChangeArrowheads="1"/>
          </p:cNvPicPr>
          <p:nvPr/>
        </p:nvPicPr>
        <p:blipFill>
          <a:blip r:embed="rId6" cstate="print"/>
          <a:srcRect l="13420" r="19482"/>
          <a:stretch>
            <a:fillRect/>
          </a:stretch>
        </p:blipFill>
        <p:spPr bwMode="auto">
          <a:xfrm>
            <a:off x="6299200" y="5691300"/>
            <a:ext cx="1106325" cy="977068"/>
          </a:xfrm>
          <a:prstGeom prst="rect">
            <a:avLst/>
          </a:prstGeom>
          <a:noFill/>
        </p:spPr>
      </p:pic>
      <p:sp>
        <p:nvSpPr>
          <p:cNvPr id="8" name="ZoneTexte 7"/>
          <p:cNvSpPr txBox="1"/>
          <p:nvPr/>
        </p:nvSpPr>
        <p:spPr>
          <a:xfrm>
            <a:off x="1879600" y="2713127"/>
            <a:ext cx="7322017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This is not always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the best response. Everybody know the best response is 42 ! 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9" name="Flèche courbée vers la droite 8"/>
          <p:cNvSpPr/>
          <p:nvPr/>
        </p:nvSpPr>
        <p:spPr>
          <a:xfrm>
            <a:off x="1206500" y="2540000"/>
            <a:ext cx="482600" cy="509240"/>
          </a:xfrm>
          <a:prstGeom prst="curvedRightArrow">
            <a:avLst/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68457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>
                <a:solidFill>
                  <a:srgbClr val="FFFFFF"/>
                </a:solidFill>
              </a:rPr>
              <a:t>IoT</a:t>
            </a:r>
            <a:r>
              <a:rPr lang="en-US" sz="3200" dirty="0" smtClean="0">
                <a:solidFill>
                  <a:srgbClr val="FFFFFF"/>
                </a:solidFill>
              </a:rPr>
              <a:t> Impact in </a:t>
            </a:r>
            <a:r>
              <a:rPr lang="en-US" sz="3200" dirty="0" err="1" smtClean="0">
                <a:solidFill>
                  <a:srgbClr val="FFFFFF"/>
                </a:solidFill>
              </a:rPr>
              <a:t>entreprises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and more assets </a:t>
            </a:r>
          </a:p>
          <a:p>
            <a:r>
              <a:rPr lang="en-US" dirty="0" smtClean="0"/>
              <a:t>More assets not “known” and not “secure”.</a:t>
            </a:r>
          </a:p>
          <a:p>
            <a:r>
              <a:rPr lang="en-US" dirty="0" smtClean="0"/>
              <a:t>More Legal problems</a:t>
            </a:r>
          </a:p>
          <a:p>
            <a:endParaRPr lang="en-US" dirty="0"/>
          </a:p>
          <a:p>
            <a:r>
              <a:rPr lang="en-US" dirty="0" smtClean="0"/>
              <a:t>and more leakage....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174" y="3078615"/>
            <a:ext cx="4235626" cy="31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495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7023" y="6416657"/>
            <a:ext cx="749969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ln w="12700"/>
        </p:spPr>
        <p:txBody>
          <a:bodyPr/>
          <a:lstStyle>
            <a:lvl1pPr>
              <a:defRPr b="1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200" b="1" dirty="0" smtClean="0">
                <a:solidFill>
                  <a:srgbClr val="FFFFFF"/>
                </a:solidFill>
                <a:uFill>
                  <a:solidFill>
                    <a:srgbClr val="E0E0E0"/>
                  </a:solidFill>
                </a:uFill>
              </a:rPr>
              <a:t>OWAS</a:t>
            </a:r>
            <a:r>
              <a:rPr lang="fr-FR" sz="3200" b="1" dirty="0" smtClean="0">
                <a:solidFill>
                  <a:srgbClr val="FFFFFF"/>
                </a:solidFill>
                <a:uFill>
                  <a:solidFill>
                    <a:srgbClr val="E0E0E0"/>
                  </a:solidFill>
                </a:uFill>
              </a:rPr>
              <a:t>P </a:t>
            </a:r>
            <a:r>
              <a:rPr lang="fr-FR" sz="3200" b="1" dirty="0" err="1" smtClean="0">
                <a:solidFill>
                  <a:srgbClr val="FFFFFF"/>
                </a:solidFill>
                <a:uFill>
                  <a:solidFill>
                    <a:srgbClr val="E0E0E0"/>
                  </a:solidFill>
                </a:uFill>
              </a:rPr>
              <a:t>IoT</a:t>
            </a:r>
            <a:r>
              <a:rPr lang="fr-FR" sz="3200" b="1" dirty="0" smtClean="0">
                <a:solidFill>
                  <a:srgbClr val="FFFFFF"/>
                </a:solidFill>
                <a:uFill>
                  <a:solidFill>
                    <a:srgbClr val="E0E0E0"/>
                  </a:solidFill>
                </a:uFill>
              </a:rPr>
              <a:t> </a:t>
            </a:r>
            <a:r>
              <a:rPr sz="3200" b="1" dirty="0" smtClean="0">
                <a:solidFill>
                  <a:srgbClr val="FFFFFF"/>
                </a:solidFill>
                <a:uFill>
                  <a:solidFill>
                    <a:srgbClr val="E0E0E0"/>
                  </a:solidFill>
                </a:uFill>
              </a:rPr>
              <a:t>Top10 201</a:t>
            </a:r>
            <a:r>
              <a:rPr lang="fr-FR" sz="3200" b="1" dirty="0" smtClean="0">
                <a:solidFill>
                  <a:srgbClr val="FFFFFF"/>
                </a:solidFill>
                <a:uFill>
                  <a:solidFill>
                    <a:srgbClr val="E0E0E0"/>
                  </a:solidFill>
                </a:uFill>
              </a:rPr>
              <a:t>4</a:t>
            </a:r>
            <a:endParaRPr sz="3200" b="1" dirty="0">
              <a:solidFill>
                <a:srgbClr val="FFFFFF"/>
              </a:solidFill>
              <a:uFill>
                <a:solidFill>
                  <a:srgbClr val="E0E0E0"/>
                </a:solidFill>
              </a:uFill>
            </a:endParaRPr>
          </a:p>
        </p:txBody>
      </p:sp>
      <p:sp>
        <p:nvSpPr>
          <p:cNvPr id="242" name="Shape 2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100" b="1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12</a:t>
            </a:fld>
            <a:endParaRPr sz="1100" b="1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grpSp>
        <p:nvGrpSpPr>
          <p:cNvPr id="253" name="Group 253"/>
          <p:cNvGrpSpPr/>
          <p:nvPr/>
        </p:nvGrpSpPr>
        <p:grpSpPr>
          <a:xfrm>
            <a:off x="194791" y="1536377"/>
            <a:ext cx="8915194" cy="3777259"/>
            <a:chOff x="0" y="0"/>
            <a:chExt cx="8915192" cy="3777258"/>
          </a:xfrm>
        </p:grpSpPr>
        <p:sp>
          <p:nvSpPr>
            <p:cNvPr id="243" name="Shape 243"/>
            <p:cNvSpPr/>
            <p:nvPr/>
          </p:nvSpPr>
          <p:spPr>
            <a:xfrm>
              <a:off x="1661" y="0"/>
              <a:ext cx="2073350" cy="1119784"/>
            </a:xfrm>
            <a:prstGeom prst="roundRect">
              <a:avLst>
                <a:gd name="adj" fmla="val 11109"/>
              </a:avLst>
            </a:prstGeom>
            <a:solidFill>
              <a:schemeClr val="accent6"/>
            </a:solidFill>
            <a:ln w="12700" cap="flat">
              <a:noFill/>
              <a:round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910828">
                <a:buClr>
                  <a:srgbClr val="FFFFFF"/>
                </a:buClr>
                <a:defRPr sz="1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1600" b="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A1: </a:t>
              </a:r>
              <a:r>
                <a:rPr lang="fr-FR" sz="1600" b="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Insecure</a:t>
              </a:r>
              <a:r>
                <a:rPr lang="fr-FR" sz="1600" b="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 Web Interface</a:t>
              </a:r>
              <a:endParaRPr sz="16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2278773" y="0"/>
              <a:ext cx="2073350" cy="1119784"/>
            </a:xfrm>
            <a:prstGeom prst="roundRect">
              <a:avLst>
                <a:gd name="adj" fmla="val 11109"/>
              </a:avLst>
            </a:prstGeom>
            <a:solidFill>
              <a:schemeClr val="accent6"/>
            </a:solidFill>
            <a:ln w="12700" cap="flat">
              <a:noFill/>
              <a:round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910828">
                <a:buClr>
                  <a:srgbClr val="FFFFFF"/>
                </a:buClr>
                <a:defRPr sz="1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1600" b="1" dirty="0" smtClean="0">
                  <a:solidFill>
                    <a:schemeClr val="bg1"/>
                  </a:solidFill>
                  <a:uFill>
                    <a:solidFill>
                      <a:srgbClr val="FFFFFF"/>
                    </a:solidFill>
                  </a:uFill>
                </a:rPr>
                <a:t>A2</a:t>
              </a:r>
              <a:r>
                <a:rPr lang="fr-FR" dirty="0" smtClean="0">
                  <a:solidFill>
                    <a:schemeClr val="bg1"/>
                  </a:solidFill>
                </a:rPr>
                <a:t>: </a:t>
              </a:r>
              <a:r>
                <a:rPr lang="fr-FR" dirty="0" err="1" smtClean="0">
                  <a:solidFill>
                    <a:schemeClr val="bg1"/>
                  </a:solidFill>
                </a:rPr>
                <a:t>Insufficient</a:t>
              </a:r>
              <a:r>
                <a:rPr lang="fr-FR" dirty="0" smtClean="0">
                  <a:solidFill>
                    <a:schemeClr val="bg1"/>
                  </a:solidFill>
                </a:rPr>
                <a:t> </a:t>
              </a:r>
              <a:r>
                <a:rPr lang="fr-FR" dirty="0" err="1" smtClean="0">
                  <a:solidFill>
                    <a:schemeClr val="bg1"/>
                  </a:solidFill>
                </a:rPr>
                <a:t>Authentication</a:t>
              </a:r>
              <a:r>
                <a:rPr lang="fr-FR" dirty="0" smtClean="0">
                  <a:solidFill>
                    <a:schemeClr val="bg1"/>
                  </a:solidFill>
                </a:rPr>
                <a:t>/</a:t>
              </a:r>
              <a:r>
                <a:rPr lang="fr-FR" dirty="0" err="1" smtClean="0">
                  <a:solidFill>
                    <a:schemeClr val="bg1"/>
                  </a:solidFill>
                </a:rPr>
                <a:t>Autorization</a:t>
              </a:r>
              <a:endParaRPr sz="1600" b="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4559457" y="0"/>
              <a:ext cx="2073350" cy="1119784"/>
            </a:xfrm>
            <a:prstGeom prst="roundRect">
              <a:avLst>
                <a:gd name="adj" fmla="val 11109"/>
              </a:avLst>
            </a:prstGeom>
            <a:solidFill>
              <a:schemeClr val="accent6"/>
            </a:solidFill>
            <a:ln w="12700" cap="flat">
              <a:noFill/>
              <a:round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910828">
                <a:buClr>
                  <a:srgbClr val="FFFFFF"/>
                </a:buClr>
                <a:defRPr sz="1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1600" b="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A3</a:t>
              </a:r>
              <a:r>
                <a:rPr sz="1600" b="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:</a:t>
              </a:r>
              <a:r>
                <a:rPr lang="fr-FR" sz="1600" b="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 </a:t>
              </a:r>
              <a:r>
                <a:rPr lang="fr-FR" sz="1600" b="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Insecure</a:t>
              </a:r>
              <a:r>
                <a:rPr lang="fr-FR" sz="1600" b="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 Network Services</a:t>
              </a:r>
              <a:endParaRPr sz="16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6840140" y="0"/>
              <a:ext cx="2073350" cy="1119784"/>
            </a:xfrm>
            <a:prstGeom prst="roundRect">
              <a:avLst>
                <a:gd name="adj" fmla="val 11109"/>
              </a:avLst>
            </a:prstGeom>
            <a:solidFill>
              <a:schemeClr val="accent6"/>
            </a:solidFill>
            <a:ln w="12700" cap="flat">
              <a:noFill/>
              <a:round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910828">
                <a:buClr>
                  <a:srgbClr val="FFFFFF"/>
                </a:buClr>
                <a:defRPr sz="1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1600" b="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A4</a:t>
              </a:r>
              <a:r>
                <a:rPr sz="1600" b="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:</a:t>
              </a:r>
              <a:r>
                <a:rPr lang="fr-FR" sz="1600" b="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Lack</a:t>
              </a:r>
              <a:r>
                <a:rPr lang="fr-FR" sz="1600" b="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 of Transport </a:t>
              </a:r>
              <a:r>
                <a:rPr lang="fr-FR" sz="1600" b="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Encryption</a:t>
              </a:r>
              <a:endParaRPr sz="16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0" y="1288554"/>
              <a:ext cx="2073349" cy="1119784"/>
            </a:xfrm>
            <a:prstGeom prst="roundRect">
              <a:avLst>
                <a:gd name="adj" fmla="val 11109"/>
              </a:avLst>
            </a:prstGeom>
            <a:solidFill>
              <a:schemeClr val="accent6"/>
            </a:solidFill>
            <a:ln w="12700" cap="flat">
              <a:noFill/>
              <a:round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910828">
                <a:buClr>
                  <a:srgbClr val="FFFFFF"/>
                </a:buClr>
                <a:defRPr sz="1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1600" b="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A5: </a:t>
              </a:r>
              <a:r>
                <a:rPr lang="fr-FR" sz="1600" b="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Privacy</a:t>
              </a:r>
              <a:r>
                <a:rPr lang="fr-FR" sz="1600" b="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 </a:t>
              </a:r>
              <a:r>
                <a:rPr lang="fr-FR" sz="1600" b="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Concern</a:t>
              </a:r>
              <a:endParaRPr sz="16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2282387" y="1279624"/>
              <a:ext cx="2073349" cy="1119784"/>
            </a:xfrm>
            <a:prstGeom prst="roundRect">
              <a:avLst>
                <a:gd name="adj" fmla="val 11109"/>
              </a:avLst>
            </a:prstGeom>
            <a:solidFill>
              <a:schemeClr val="accent6"/>
            </a:solidFill>
            <a:ln w="12700" cap="flat">
              <a:noFill/>
              <a:round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910828">
                <a:buClr>
                  <a:srgbClr val="FFFFFF"/>
                </a:buClr>
                <a:defRPr sz="1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1600" b="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A6 : </a:t>
              </a:r>
              <a:r>
                <a:rPr lang="fr-FR" sz="1600" b="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Insecure</a:t>
              </a:r>
              <a:r>
                <a:rPr lang="fr-FR" sz="1600" b="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 Cloud Interface</a:t>
              </a:r>
              <a:endParaRPr sz="16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6841843" y="1279624"/>
              <a:ext cx="2073350" cy="1119784"/>
            </a:xfrm>
            <a:prstGeom prst="roundRect">
              <a:avLst>
                <a:gd name="adj" fmla="val 11109"/>
              </a:avLst>
            </a:prstGeom>
            <a:solidFill>
              <a:schemeClr val="accent6"/>
            </a:solidFill>
            <a:ln w="12700" cap="flat">
              <a:noFill/>
              <a:round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910828">
                <a:buClr>
                  <a:srgbClr val="FFFFFF"/>
                </a:buClr>
                <a:defRPr sz="1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1600" b="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A8: </a:t>
              </a:r>
              <a:r>
                <a:rPr lang="fr-FR" sz="1600" b="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Insecure</a:t>
              </a:r>
              <a:r>
                <a:rPr lang="fr-FR" sz="1600" b="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 Security </a:t>
              </a:r>
              <a:r>
                <a:rPr lang="fr-FR" sz="1600" b="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Configurability</a:t>
              </a:r>
              <a:endParaRPr sz="16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4609379" y="2654796"/>
              <a:ext cx="2073350" cy="1119784"/>
            </a:xfrm>
            <a:prstGeom prst="roundRect">
              <a:avLst>
                <a:gd name="adj" fmla="val 11109"/>
              </a:avLst>
            </a:prstGeom>
            <a:solidFill>
              <a:schemeClr val="accent6"/>
            </a:solidFill>
            <a:ln w="12700" cap="flat">
              <a:noFill/>
              <a:round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910828">
                <a:buClr>
                  <a:srgbClr val="FFFFFF"/>
                </a:buClr>
                <a:defRPr sz="1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1600" b="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A10:  </a:t>
              </a:r>
              <a:r>
                <a:rPr lang="fr-FR" sz="1600" b="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Poor </a:t>
              </a:r>
              <a:r>
                <a:rPr lang="fr-FR" sz="1600" b="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Physical</a:t>
              </a:r>
              <a:r>
                <a:rPr lang="fr-FR" sz="1600" b="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 Security</a:t>
              </a:r>
              <a:endParaRPr sz="16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4564731" y="1273373"/>
              <a:ext cx="2073350" cy="1119784"/>
            </a:xfrm>
            <a:prstGeom prst="roundRect">
              <a:avLst>
                <a:gd name="adj" fmla="val 11109"/>
              </a:avLst>
            </a:prstGeom>
            <a:solidFill>
              <a:schemeClr val="accent6"/>
            </a:solidFill>
            <a:ln w="12700" cap="flat">
              <a:noFill/>
              <a:round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910828">
                <a:buClr>
                  <a:srgbClr val="FFFFFF"/>
                </a:buClr>
                <a:defRPr sz="1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1600" b="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A7: </a:t>
              </a:r>
              <a:r>
                <a:rPr lang="fr-FR" sz="1600" b="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Insecure</a:t>
              </a:r>
              <a:r>
                <a:rPr lang="fr-FR" sz="1600" b="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 Mobile Interface</a:t>
              </a:r>
              <a:endParaRPr sz="16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2296632" y="2657475"/>
              <a:ext cx="2073350" cy="1119784"/>
            </a:xfrm>
            <a:prstGeom prst="roundRect">
              <a:avLst>
                <a:gd name="adj" fmla="val 11109"/>
              </a:avLst>
            </a:prstGeom>
            <a:solidFill>
              <a:schemeClr val="accent6"/>
            </a:solidFill>
            <a:ln w="12700" cap="flat">
              <a:noFill/>
              <a:round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910828">
                <a:buClr>
                  <a:srgbClr val="FFFFFF"/>
                </a:buClr>
                <a:defRPr sz="1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1600" b="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A9: </a:t>
              </a:r>
              <a:r>
                <a:rPr lang="fr-FR" sz="1600" b="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Insecure</a:t>
              </a:r>
              <a:r>
                <a:rPr lang="fr-FR" sz="1600" b="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 Software / </a:t>
              </a:r>
              <a:r>
                <a:rPr lang="fr-FR" sz="1600" b="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Firmware</a:t>
              </a:r>
              <a:endParaRPr sz="16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632066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800" b="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A1</a:t>
            </a:r>
            <a:r>
              <a:rPr lang="en-US" sz="28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: Insecure Web Interface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1750" y="3226576"/>
            <a:ext cx="3107318" cy="2834149"/>
          </a:xfrm>
        </p:spPr>
        <p:txBody>
          <a:bodyPr numCol="1"/>
          <a:lstStyle/>
          <a:p>
            <a:r>
              <a:rPr lang="en-US" sz="1800" dirty="0" smtClean="0"/>
              <a:t>Risk : </a:t>
            </a:r>
          </a:p>
          <a:p>
            <a:pPr lvl="1"/>
            <a:r>
              <a:rPr lang="en-US" sz="1400" dirty="0" smtClean="0"/>
              <a:t>Access from anywhere to the object</a:t>
            </a:r>
            <a:endParaRPr lang="en-US" sz="1800" dirty="0"/>
          </a:p>
          <a:p>
            <a:r>
              <a:rPr lang="en-US" sz="1800" dirty="0" smtClean="0"/>
              <a:t>Solution : </a:t>
            </a:r>
          </a:p>
          <a:p>
            <a:pPr lvl="1"/>
            <a:r>
              <a:rPr lang="en-US" sz="1400" dirty="0"/>
              <a:t>Pen / testing the Web </a:t>
            </a:r>
            <a:r>
              <a:rPr lang="en-US" sz="1400" dirty="0" smtClean="0"/>
              <a:t>Interface</a:t>
            </a:r>
          </a:p>
          <a:p>
            <a:pPr lvl="1"/>
            <a:r>
              <a:rPr lang="en-US" sz="1400" dirty="0" smtClean="0"/>
              <a:t>Redesigning the product </a:t>
            </a:r>
            <a:endParaRPr lang="en-US" sz="1800" dirty="0" smtClean="0"/>
          </a:p>
          <a:p>
            <a:r>
              <a:rPr lang="en-US" sz="1800" dirty="0" smtClean="0"/>
              <a:t>Tools : </a:t>
            </a:r>
          </a:p>
          <a:p>
            <a:pPr lvl="1"/>
            <a:r>
              <a:rPr lang="en-US" sz="1400" dirty="0"/>
              <a:t>OWASP Testing Guide v4.0</a:t>
            </a:r>
          </a:p>
          <a:p>
            <a:pPr lvl="1"/>
            <a:r>
              <a:rPr lang="en-US" sz="1400" dirty="0" smtClean="0"/>
              <a:t>OWASP Zap Proxy </a:t>
            </a:r>
            <a:endParaRPr lang="en-US" sz="1400" dirty="0"/>
          </a:p>
        </p:txBody>
      </p:sp>
      <p:pic>
        <p:nvPicPr>
          <p:cNvPr id="6" name="Image 5" descr="Top_10_2014-I1_Insecure_Web_Interface_-_OWAS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0" y="2503882"/>
            <a:ext cx="3333618" cy="664974"/>
          </a:xfrm>
          <a:prstGeom prst="rect">
            <a:avLst/>
          </a:prstGeom>
        </p:spPr>
      </p:pic>
      <p:pic>
        <p:nvPicPr>
          <p:cNvPr id="7" name="Image 6" descr="Top_10_2014-I1_Insecure_Web_Interface_-_OWAS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3" y="1475693"/>
            <a:ext cx="2116149" cy="829007"/>
          </a:xfrm>
          <a:prstGeom prst="rect">
            <a:avLst/>
          </a:prstGeom>
        </p:spPr>
      </p:pic>
      <p:pic>
        <p:nvPicPr>
          <p:cNvPr id="8" name="Image 7" descr="FTC_and_TrendNet_settle_claim_over_hacked_security_cameras_-_CN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028" y="732757"/>
            <a:ext cx="4508572" cy="443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057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4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A2: Insufficient </a:t>
            </a:r>
            <a:r>
              <a:rPr lang="en-US" sz="2400" b="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Authentication / </a:t>
            </a:r>
            <a:r>
              <a:rPr lang="en-US" sz="2400" b="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Autorization</a:t>
            </a:r>
            <a:endParaRPr lang="en-US" sz="2400" b="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Espace réservé du texte 2"/>
          <p:cNvSpPr txBox="1">
            <a:spLocks/>
          </p:cNvSpPr>
          <p:nvPr/>
        </p:nvSpPr>
        <p:spPr>
          <a:xfrm>
            <a:off x="341750" y="3226576"/>
            <a:ext cx="3107318" cy="331035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numCol="1"/>
          <a:lstStyle>
            <a:lvl1pPr marL="342900" indent="-3429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1pPr>
            <a:lvl2pPr marL="742950" indent="-28575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2pPr>
            <a:lvl3pPr marL="11430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/>
              <a:buChar char="•"/>
              <a:defRPr sz="24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3pPr>
            <a:lvl4pPr marL="1600200" indent="-228600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–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4pPr>
            <a:lvl5pPr marL="2057400" indent="-228600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»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5pPr>
            <a:lvl6pPr marL="34036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6pPr>
            <a:lvl7pPr marL="37592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7pPr>
            <a:lvl8pPr marL="41148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8pPr>
            <a:lvl9pPr marL="44704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r>
              <a:rPr lang="en-US" sz="1800" dirty="0" smtClean="0"/>
              <a:t>Risk : </a:t>
            </a:r>
          </a:p>
          <a:p>
            <a:pPr lvl="1"/>
            <a:r>
              <a:rPr lang="en-US" sz="1400" dirty="0" smtClean="0"/>
              <a:t>Access from anywhere to the object</a:t>
            </a:r>
          </a:p>
          <a:p>
            <a:pPr lvl="1"/>
            <a:r>
              <a:rPr lang="en-US" sz="1400" dirty="0" smtClean="0"/>
              <a:t>Leak of Data</a:t>
            </a:r>
            <a:endParaRPr lang="en-US" sz="1800" dirty="0" smtClean="0"/>
          </a:p>
          <a:p>
            <a:r>
              <a:rPr lang="en-US" sz="1800" dirty="0" smtClean="0"/>
              <a:t>Solution : </a:t>
            </a:r>
          </a:p>
          <a:p>
            <a:pPr lvl="1"/>
            <a:r>
              <a:rPr lang="en-US" sz="1400" dirty="0" smtClean="0"/>
              <a:t>Sniffing the Network</a:t>
            </a:r>
          </a:p>
          <a:p>
            <a:pPr lvl="1"/>
            <a:r>
              <a:rPr lang="en-US" sz="1400" dirty="0" smtClean="0"/>
              <a:t>Manuel Testing</a:t>
            </a:r>
          </a:p>
          <a:p>
            <a:pPr lvl="1"/>
            <a:r>
              <a:rPr lang="en-US" sz="1400" dirty="0" smtClean="0"/>
              <a:t>Reviewing the password policy</a:t>
            </a:r>
            <a:endParaRPr lang="en-US" sz="1800" dirty="0" smtClean="0"/>
          </a:p>
          <a:p>
            <a:r>
              <a:rPr lang="en-US" sz="1800" dirty="0" smtClean="0"/>
              <a:t>Tools : </a:t>
            </a:r>
          </a:p>
          <a:p>
            <a:pPr lvl="1"/>
            <a:r>
              <a:rPr lang="en-US" sz="1400" dirty="0" smtClean="0"/>
              <a:t>OWASP Testing Guide v4.0</a:t>
            </a:r>
          </a:p>
          <a:p>
            <a:pPr lvl="1"/>
            <a:r>
              <a:rPr lang="en-US" sz="1400" dirty="0" smtClean="0"/>
              <a:t>OWASP Zap Proxy</a:t>
            </a:r>
          </a:p>
        </p:txBody>
      </p:sp>
      <p:pic>
        <p:nvPicPr>
          <p:cNvPr id="7" name="Image 6" descr="Top_10_2014-I1_Insecure_Web_Interface_-_OWAS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0" y="2503882"/>
            <a:ext cx="3333618" cy="664974"/>
          </a:xfrm>
          <a:prstGeom prst="rect">
            <a:avLst/>
          </a:prstGeom>
        </p:spPr>
      </p:pic>
      <p:pic>
        <p:nvPicPr>
          <p:cNvPr id="10" name="Image 9" descr="Top_10_2014-I2_Insufficient_Authentication_Authorization_-_OWAS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4" y="1604805"/>
            <a:ext cx="2134718" cy="873796"/>
          </a:xfrm>
          <a:prstGeom prst="rect">
            <a:avLst/>
          </a:prstGeom>
        </p:spPr>
      </p:pic>
      <p:pic>
        <p:nvPicPr>
          <p:cNvPr id="12" name="Image 11" descr="Attacker_could_use_default_defibrillator_password_to_launch_denial_of_service___Network_Worl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238" y="940621"/>
            <a:ext cx="5694931" cy="446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44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800" b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A3: </a:t>
            </a:r>
            <a:r>
              <a:rPr lang="fr-FR" sz="2400" b="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Insecure</a:t>
            </a:r>
            <a:r>
              <a:rPr lang="fr-FR" sz="24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Network </a:t>
            </a:r>
            <a:r>
              <a:rPr lang="fr-FR" sz="2400" b="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Services</a:t>
            </a:r>
            <a:endParaRPr lang="en-US" sz="4800" b="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" name="Espace réservé du texte 2"/>
          <p:cNvSpPr txBox="1">
            <a:spLocks/>
          </p:cNvSpPr>
          <p:nvPr/>
        </p:nvSpPr>
        <p:spPr>
          <a:xfrm>
            <a:off x="341750" y="3226576"/>
            <a:ext cx="3107318" cy="331035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numCol="1"/>
          <a:lstStyle>
            <a:lvl1pPr marL="342900" indent="-3429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1pPr>
            <a:lvl2pPr marL="742950" indent="-28575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2pPr>
            <a:lvl3pPr marL="11430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/>
              <a:buChar char="•"/>
              <a:defRPr sz="24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3pPr>
            <a:lvl4pPr marL="1600200" indent="-228600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–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4pPr>
            <a:lvl5pPr marL="2057400" indent="-228600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»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5pPr>
            <a:lvl6pPr marL="34036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6pPr>
            <a:lvl7pPr marL="37592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7pPr>
            <a:lvl8pPr marL="41148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8pPr>
            <a:lvl9pPr marL="44704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r>
              <a:rPr lang="en-US" sz="1800" dirty="0" smtClean="0"/>
              <a:t>Risk : </a:t>
            </a:r>
          </a:p>
          <a:p>
            <a:pPr lvl="1"/>
            <a:r>
              <a:rPr lang="en-US" sz="1400" dirty="0" smtClean="0"/>
              <a:t>Data Loss</a:t>
            </a:r>
          </a:p>
          <a:p>
            <a:pPr lvl="1"/>
            <a:r>
              <a:rPr lang="en-US" sz="1400" dirty="0" smtClean="0"/>
              <a:t>Denial of Service</a:t>
            </a:r>
            <a:endParaRPr lang="en-US" sz="1800" dirty="0" smtClean="0"/>
          </a:p>
          <a:p>
            <a:r>
              <a:rPr lang="en-US" sz="1800" dirty="0" smtClean="0"/>
              <a:t>Solution : </a:t>
            </a:r>
            <a:endParaRPr lang="en-US" sz="1400" dirty="0" smtClean="0"/>
          </a:p>
          <a:p>
            <a:pPr lvl="1"/>
            <a:r>
              <a:rPr lang="en-US" sz="1400" dirty="0" smtClean="0"/>
              <a:t>Manual </a:t>
            </a:r>
            <a:r>
              <a:rPr lang="en-US" sz="1400" dirty="0" err="1" smtClean="0"/>
              <a:t>PenTesting</a:t>
            </a:r>
            <a:endParaRPr lang="en-US" sz="1400" dirty="0" smtClean="0"/>
          </a:p>
          <a:p>
            <a:pPr lvl="1"/>
            <a:r>
              <a:rPr lang="en-US" sz="1400" dirty="0" smtClean="0"/>
              <a:t>Fuzzing</a:t>
            </a:r>
          </a:p>
          <a:p>
            <a:pPr lvl="1"/>
            <a:r>
              <a:rPr lang="en-US" sz="1400" dirty="0" smtClean="0"/>
              <a:t>Network scanner</a:t>
            </a:r>
            <a:endParaRPr lang="en-US" sz="1800" dirty="0" smtClean="0"/>
          </a:p>
          <a:p>
            <a:r>
              <a:rPr lang="en-US" sz="1800" dirty="0" smtClean="0"/>
              <a:t>Tools : </a:t>
            </a:r>
          </a:p>
          <a:p>
            <a:pPr lvl="1"/>
            <a:r>
              <a:rPr lang="en-US" sz="1400" dirty="0" smtClean="0"/>
              <a:t>OWASP Testing Guide v4.0</a:t>
            </a:r>
          </a:p>
          <a:p>
            <a:pPr lvl="1"/>
            <a:r>
              <a:rPr lang="en-US" sz="1400" dirty="0" smtClean="0"/>
              <a:t>OWASP Zap Proxy</a:t>
            </a:r>
          </a:p>
          <a:p>
            <a:pPr lvl="1"/>
            <a:r>
              <a:rPr lang="en-US" sz="1400" dirty="0" err="1" smtClean="0"/>
              <a:t>Nmap</a:t>
            </a:r>
            <a:r>
              <a:rPr lang="en-US" sz="1400" dirty="0" smtClean="0"/>
              <a:t> / Nessus</a:t>
            </a:r>
          </a:p>
        </p:txBody>
      </p:sp>
      <p:pic>
        <p:nvPicPr>
          <p:cNvPr id="7" name="Image 6" descr="Top_10_2014-I2_Insufficient_Authentication_Authorization_-_OWAS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4" y="1604805"/>
            <a:ext cx="2134718" cy="873796"/>
          </a:xfrm>
          <a:prstGeom prst="rect">
            <a:avLst/>
          </a:prstGeom>
        </p:spPr>
      </p:pic>
      <p:pic>
        <p:nvPicPr>
          <p:cNvPr id="8" name="Image 7" descr="Top_10_2014-I3_Insecure_Network_Services_-_OWAS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2" y="2533857"/>
            <a:ext cx="3555957" cy="692719"/>
          </a:xfrm>
          <a:prstGeom prst="rect">
            <a:avLst/>
          </a:prstGeom>
        </p:spPr>
      </p:pic>
      <p:pic>
        <p:nvPicPr>
          <p:cNvPr id="9" name="Image 8" descr="Boffins_find_hundreds_of_thousands_of_woefully_insecure_IoT_devices_•_The_Regist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963564"/>
            <a:ext cx="4424982" cy="527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44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A4:Lack of Transport </a:t>
            </a:r>
            <a:r>
              <a:rPr lang="fr-FR" sz="2400" b="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Encryption</a:t>
            </a:r>
            <a:endParaRPr lang="fr-FR" sz="2400" b="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" name="Espace réservé du texte 2"/>
          <p:cNvSpPr txBox="1">
            <a:spLocks/>
          </p:cNvSpPr>
          <p:nvPr/>
        </p:nvSpPr>
        <p:spPr>
          <a:xfrm>
            <a:off x="341750" y="3226576"/>
            <a:ext cx="3107318" cy="331035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numCol="1"/>
          <a:lstStyle>
            <a:lvl1pPr marL="342900" indent="-3429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1pPr>
            <a:lvl2pPr marL="742950" indent="-28575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2pPr>
            <a:lvl3pPr marL="11430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/>
              <a:buChar char="•"/>
              <a:defRPr sz="24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3pPr>
            <a:lvl4pPr marL="1600200" indent="-228600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–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4pPr>
            <a:lvl5pPr marL="2057400" indent="-228600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»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5pPr>
            <a:lvl6pPr marL="34036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6pPr>
            <a:lvl7pPr marL="37592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7pPr>
            <a:lvl8pPr marL="41148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8pPr>
            <a:lvl9pPr marL="44704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r>
              <a:rPr lang="en-US" sz="1800" dirty="0" smtClean="0"/>
              <a:t>Risk : </a:t>
            </a:r>
          </a:p>
          <a:p>
            <a:pPr lvl="1"/>
            <a:r>
              <a:rPr lang="en-US" sz="1400" dirty="0" smtClean="0"/>
              <a:t>Leak of Data</a:t>
            </a:r>
            <a:endParaRPr lang="en-US" sz="1800" dirty="0" smtClean="0"/>
          </a:p>
          <a:p>
            <a:r>
              <a:rPr lang="en-US" sz="1800" dirty="0" smtClean="0"/>
              <a:t>Solution : </a:t>
            </a:r>
          </a:p>
          <a:p>
            <a:pPr lvl="1"/>
            <a:r>
              <a:rPr lang="en-US" sz="1400" dirty="0" smtClean="0"/>
              <a:t>Sniffing the Network</a:t>
            </a:r>
          </a:p>
          <a:p>
            <a:pPr lvl="1"/>
            <a:r>
              <a:rPr lang="en-US" sz="1400" dirty="0" smtClean="0"/>
              <a:t>Manuel Testing</a:t>
            </a:r>
          </a:p>
          <a:p>
            <a:r>
              <a:rPr lang="en-US" sz="1800" dirty="0" smtClean="0"/>
              <a:t>Tools : </a:t>
            </a:r>
          </a:p>
          <a:p>
            <a:pPr lvl="1"/>
            <a:r>
              <a:rPr lang="en-US" sz="1400" dirty="0" smtClean="0"/>
              <a:t>OWASP Testing Guide v4.0</a:t>
            </a:r>
          </a:p>
          <a:p>
            <a:pPr lvl="1"/>
            <a:r>
              <a:rPr lang="en-US" sz="1400" dirty="0" smtClean="0"/>
              <a:t>OWASP Zap Proxy</a:t>
            </a:r>
          </a:p>
          <a:p>
            <a:pPr lvl="1"/>
            <a:r>
              <a:rPr lang="en-US" sz="1400" dirty="0" err="1" smtClean="0"/>
              <a:t>SSLScan</a:t>
            </a:r>
            <a:endParaRPr lang="en-US" sz="1400" dirty="0" smtClean="0"/>
          </a:p>
        </p:txBody>
      </p:sp>
      <p:pic>
        <p:nvPicPr>
          <p:cNvPr id="6" name="Image 5" descr="Top_10_2014-I1_Insecure_Web_Interface_-_OWAS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0" y="2503882"/>
            <a:ext cx="3333618" cy="664974"/>
          </a:xfrm>
          <a:prstGeom prst="rect">
            <a:avLst/>
          </a:prstGeom>
        </p:spPr>
      </p:pic>
      <p:pic>
        <p:nvPicPr>
          <p:cNvPr id="7" name="Image 6" descr="Top_10_2014-I2_Insufficient_Authentication_Authorization_-_OWAS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4" y="1604805"/>
            <a:ext cx="2134718" cy="87379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0" y="1905000"/>
            <a:ext cx="53086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44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67200" y="-57720"/>
            <a:ext cx="4724400" cy="868363"/>
          </a:xfr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A5: </a:t>
            </a:r>
            <a:r>
              <a:rPr lang="fr-FR" sz="2400" b="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Privacy</a:t>
            </a:r>
            <a:r>
              <a:rPr lang="fr-FR" sz="24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r-FR" sz="2400" b="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Concern</a:t>
            </a:r>
            <a:endParaRPr lang="fr-FR" sz="2400" b="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Image 4" descr="Fortinet_Reveals_“Internet_of_Things__Connected_Home”_Survey_Results___Fortin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68" y="5070530"/>
            <a:ext cx="5856192" cy="1176709"/>
          </a:xfrm>
          <a:prstGeom prst="rect">
            <a:avLst/>
          </a:prstGeom>
        </p:spPr>
      </p:pic>
      <p:sp>
        <p:nvSpPr>
          <p:cNvPr id="7" name="Espace réservé du texte 2"/>
          <p:cNvSpPr txBox="1">
            <a:spLocks/>
          </p:cNvSpPr>
          <p:nvPr/>
        </p:nvSpPr>
        <p:spPr>
          <a:xfrm>
            <a:off x="341750" y="3226576"/>
            <a:ext cx="3107318" cy="331035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numCol="1"/>
          <a:lstStyle>
            <a:lvl1pPr marL="342900" indent="-3429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1pPr>
            <a:lvl2pPr marL="742950" indent="-28575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2pPr>
            <a:lvl3pPr marL="11430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/>
              <a:buChar char="•"/>
              <a:defRPr sz="24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3pPr>
            <a:lvl4pPr marL="1600200" indent="-228600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–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4pPr>
            <a:lvl5pPr marL="2057400" indent="-228600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»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5pPr>
            <a:lvl6pPr marL="34036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6pPr>
            <a:lvl7pPr marL="37592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7pPr>
            <a:lvl8pPr marL="41148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8pPr>
            <a:lvl9pPr marL="44704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r>
              <a:rPr lang="en-US" sz="1800" dirty="0" smtClean="0"/>
              <a:t>Risk : </a:t>
            </a:r>
          </a:p>
          <a:p>
            <a:pPr lvl="1"/>
            <a:r>
              <a:rPr lang="en-US" sz="1400" dirty="0" smtClean="0"/>
              <a:t>Leak of Data</a:t>
            </a:r>
            <a:endParaRPr lang="en-US" sz="1800" dirty="0" smtClean="0"/>
          </a:p>
          <a:p>
            <a:r>
              <a:rPr lang="en-US" sz="1800" dirty="0" smtClean="0"/>
              <a:t>Solution : </a:t>
            </a:r>
          </a:p>
          <a:p>
            <a:pPr lvl="1"/>
            <a:r>
              <a:rPr lang="en-US" sz="1400" dirty="0" smtClean="0"/>
              <a:t>Manual Testing</a:t>
            </a:r>
          </a:p>
          <a:p>
            <a:pPr lvl="1"/>
            <a:r>
              <a:rPr lang="en-US" sz="1400" dirty="0" smtClean="0"/>
              <a:t>Review of the data collected</a:t>
            </a:r>
          </a:p>
          <a:p>
            <a:r>
              <a:rPr lang="en-US" sz="1800" dirty="0" smtClean="0"/>
              <a:t>Tools : </a:t>
            </a:r>
          </a:p>
          <a:p>
            <a:pPr lvl="1"/>
            <a:r>
              <a:rPr lang="en-US" sz="1400" dirty="0" smtClean="0"/>
              <a:t>OWASP Testing Guide v4.0</a:t>
            </a:r>
          </a:p>
          <a:p>
            <a:pPr lvl="1"/>
            <a:r>
              <a:rPr lang="en-US" sz="1400" dirty="0" smtClean="0"/>
              <a:t>OWASP Zap Proxy</a:t>
            </a:r>
          </a:p>
        </p:txBody>
      </p:sp>
      <p:pic>
        <p:nvPicPr>
          <p:cNvPr id="8" name="Image 7" descr="Top_10_2014-I1_Insecure_Web_Interface_-_OWAS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0" y="2503882"/>
            <a:ext cx="3333618" cy="664974"/>
          </a:xfrm>
          <a:prstGeom prst="rect">
            <a:avLst/>
          </a:prstGeom>
        </p:spPr>
      </p:pic>
      <p:pic>
        <p:nvPicPr>
          <p:cNvPr id="9" name="Image 8" descr="Top_10_2014-I2_Insufficient_Authentication_Authorization_-_OWAS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4" y="1604805"/>
            <a:ext cx="2134718" cy="87379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980" y="921017"/>
            <a:ext cx="3340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44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A6 : </a:t>
            </a:r>
            <a:r>
              <a:rPr lang="fr-FR" sz="2400" b="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Insecure</a:t>
            </a:r>
            <a:r>
              <a:rPr lang="fr-FR" sz="24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Cloud Interface</a:t>
            </a:r>
          </a:p>
        </p:txBody>
      </p:sp>
      <p:sp>
        <p:nvSpPr>
          <p:cNvPr id="5" name="Espace réservé du texte 2"/>
          <p:cNvSpPr txBox="1">
            <a:spLocks/>
          </p:cNvSpPr>
          <p:nvPr/>
        </p:nvSpPr>
        <p:spPr>
          <a:xfrm>
            <a:off x="341750" y="3226576"/>
            <a:ext cx="3107318" cy="331035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numCol="1"/>
          <a:lstStyle>
            <a:lvl1pPr marL="342900" indent="-3429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1pPr>
            <a:lvl2pPr marL="742950" indent="-28575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2pPr>
            <a:lvl3pPr marL="11430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/>
              <a:buChar char="•"/>
              <a:defRPr sz="24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3pPr>
            <a:lvl4pPr marL="1600200" indent="-228600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–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4pPr>
            <a:lvl5pPr marL="2057400" indent="-228600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»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5pPr>
            <a:lvl6pPr marL="34036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6pPr>
            <a:lvl7pPr marL="37592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7pPr>
            <a:lvl8pPr marL="41148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8pPr>
            <a:lvl9pPr marL="44704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r>
              <a:rPr lang="en-US" sz="1800" dirty="0" smtClean="0"/>
              <a:t>Risk : </a:t>
            </a:r>
          </a:p>
          <a:p>
            <a:pPr lvl="1"/>
            <a:r>
              <a:rPr lang="en-US" sz="1400" dirty="0" smtClean="0"/>
              <a:t>Leak of Data</a:t>
            </a:r>
            <a:endParaRPr lang="en-US" sz="1800" dirty="0" smtClean="0"/>
          </a:p>
          <a:p>
            <a:r>
              <a:rPr lang="en-US" sz="1800" dirty="0" smtClean="0"/>
              <a:t>Solution : </a:t>
            </a:r>
          </a:p>
          <a:p>
            <a:pPr lvl="1"/>
            <a:r>
              <a:rPr lang="en-US" sz="1400" dirty="0" smtClean="0"/>
              <a:t>Manual Testing</a:t>
            </a:r>
          </a:p>
          <a:p>
            <a:pPr lvl="1"/>
            <a:r>
              <a:rPr lang="en-US" sz="1400" dirty="0" smtClean="0"/>
              <a:t>Review of the data collected</a:t>
            </a:r>
          </a:p>
          <a:p>
            <a:r>
              <a:rPr lang="en-US" sz="1800" dirty="0" smtClean="0"/>
              <a:t>Tools : </a:t>
            </a:r>
          </a:p>
          <a:p>
            <a:pPr lvl="1"/>
            <a:r>
              <a:rPr lang="en-US" sz="1400" dirty="0" smtClean="0"/>
              <a:t>OWASP Testing Guide v4.0</a:t>
            </a:r>
          </a:p>
          <a:p>
            <a:pPr lvl="1"/>
            <a:r>
              <a:rPr lang="en-US" sz="1400" dirty="0" smtClean="0"/>
              <a:t>OWASP Zap Proxy</a:t>
            </a:r>
          </a:p>
        </p:txBody>
      </p:sp>
      <p:pic>
        <p:nvPicPr>
          <p:cNvPr id="6" name="Image 5" descr="Top_10_2014-I1_Insecure_Web_Interface_-_OWAS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0" y="2503882"/>
            <a:ext cx="3333618" cy="664974"/>
          </a:xfrm>
          <a:prstGeom prst="rect">
            <a:avLst/>
          </a:prstGeom>
        </p:spPr>
      </p:pic>
      <p:pic>
        <p:nvPicPr>
          <p:cNvPr id="7" name="Image 6" descr="Top_10_2014-I2_Insufficient_Authentication_Authorization_-_OWAS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4" y="1604805"/>
            <a:ext cx="2134718" cy="873796"/>
          </a:xfrm>
          <a:prstGeom prst="rect">
            <a:avLst/>
          </a:prstGeom>
        </p:spPr>
      </p:pic>
      <p:pic>
        <p:nvPicPr>
          <p:cNvPr id="8" name="Image 7" descr="Data_leakage_risk_rises_with_cloud_storage_services_-_News_-_Macworld_U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60" y="1804086"/>
            <a:ext cx="5414840" cy="299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44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67200" y="-28860"/>
            <a:ext cx="4724400" cy="868363"/>
          </a:xfr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A7: </a:t>
            </a:r>
            <a:r>
              <a:rPr lang="fr-FR" sz="2400" b="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Insecure</a:t>
            </a:r>
            <a:r>
              <a:rPr lang="fr-FR" sz="24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Mobile Interface</a:t>
            </a:r>
          </a:p>
        </p:txBody>
      </p:sp>
      <p:sp>
        <p:nvSpPr>
          <p:cNvPr id="5" name="Espace réservé du texte 2"/>
          <p:cNvSpPr txBox="1">
            <a:spLocks/>
          </p:cNvSpPr>
          <p:nvPr/>
        </p:nvSpPr>
        <p:spPr>
          <a:xfrm>
            <a:off x="341750" y="3226576"/>
            <a:ext cx="3107318" cy="331035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numCol="1"/>
          <a:lstStyle>
            <a:lvl1pPr marL="342900" indent="-3429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1pPr>
            <a:lvl2pPr marL="742950" indent="-28575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2pPr>
            <a:lvl3pPr marL="11430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/>
              <a:buChar char="•"/>
              <a:defRPr sz="24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3pPr>
            <a:lvl4pPr marL="1600200" indent="-228600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–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4pPr>
            <a:lvl5pPr marL="2057400" indent="-228600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»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5pPr>
            <a:lvl6pPr marL="34036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6pPr>
            <a:lvl7pPr marL="37592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7pPr>
            <a:lvl8pPr marL="41148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8pPr>
            <a:lvl9pPr marL="44704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r>
              <a:rPr lang="en-US" sz="1800" dirty="0" smtClean="0"/>
              <a:t>Risk : </a:t>
            </a:r>
          </a:p>
          <a:p>
            <a:pPr lvl="1"/>
            <a:r>
              <a:rPr lang="en-US" sz="1400" dirty="0" smtClean="0"/>
              <a:t>Leak of Data</a:t>
            </a:r>
            <a:endParaRPr lang="en-US" sz="1800" dirty="0" smtClean="0"/>
          </a:p>
          <a:p>
            <a:r>
              <a:rPr lang="en-US" sz="1800" dirty="0" smtClean="0"/>
              <a:t>Solution : </a:t>
            </a:r>
          </a:p>
          <a:p>
            <a:pPr lvl="1"/>
            <a:r>
              <a:rPr lang="en-US" sz="1400" dirty="0" smtClean="0"/>
              <a:t>Manual Testing</a:t>
            </a:r>
          </a:p>
          <a:p>
            <a:pPr lvl="1"/>
            <a:r>
              <a:rPr lang="en-US" sz="1400" dirty="0" smtClean="0"/>
              <a:t>Sniffing the network</a:t>
            </a:r>
          </a:p>
          <a:p>
            <a:pPr lvl="1"/>
            <a:r>
              <a:rPr lang="en-US" sz="1400" dirty="0" smtClean="0"/>
              <a:t>Review of the collected data</a:t>
            </a:r>
          </a:p>
          <a:p>
            <a:r>
              <a:rPr lang="en-US" sz="1800" dirty="0" smtClean="0"/>
              <a:t>Tools : </a:t>
            </a:r>
          </a:p>
          <a:p>
            <a:pPr lvl="1"/>
            <a:r>
              <a:rPr lang="en-US" sz="1400" dirty="0" smtClean="0"/>
              <a:t>OWASP Testing Guide v4.0</a:t>
            </a:r>
          </a:p>
          <a:p>
            <a:pPr lvl="1"/>
            <a:r>
              <a:rPr lang="en-US" sz="1400" dirty="0" smtClean="0"/>
              <a:t>OWASP Zap Proxy</a:t>
            </a:r>
          </a:p>
        </p:txBody>
      </p:sp>
      <p:pic>
        <p:nvPicPr>
          <p:cNvPr id="6" name="Image 5" descr="Top_10_2014-I1_Insecure_Web_Interface_-_OWAS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436" y="4559770"/>
            <a:ext cx="3333618" cy="664974"/>
          </a:xfrm>
          <a:prstGeom prst="rect">
            <a:avLst/>
          </a:prstGeom>
        </p:spPr>
      </p:pic>
      <p:pic>
        <p:nvPicPr>
          <p:cNvPr id="7" name="Image 6" descr="Top_10_2014-I2_Insufficient_Authentication_Authorization_-_OWAS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722" y="3378512"/>
            <a:ext cx="2134718" cy="87379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423176"/>
            <a:ext cx="76200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44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6416657"/>
            <a:ext cx="749969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/>
        </p:nvSpPr>
        <p:spPr>
          <a:xfrm>
            <a:off x="8920958" y="6959600"/>
            <a:ext cx="191292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marL="26191" marR="26191" algn="r" defTabSz="914400">
              <a:buClr>
                <a:srgbClr val="929292"/>
              </a:buClr>
              <a:buFont typeface="Gill Sans"/>
              <a:defRPr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</a:rPr>
              <a:t>2</a:t>
            </a:r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296466" y="1055985"/>
            <a:ext cx="9194801" cy="1511301"/>
          </a:xfrm>
          <a:prstGeom prst="rect">
            <a:avLst/>
          </a:prstGeom>
        </p:spPr>
        <p:txBody>
          <a:bodyPr/>
          <a:lstStyle/>
          <a:p>
            <a:pPr lvl="0" algn="l">
              <a:defRPr sz="1800">
                <a:solidFill>
                  <a:srgbClr val="000000"/>
                </a:solidFill>
                <a:uFillTx/>
              </a:defRPr>
            </a:pPr>
            <a:r>
              <a:rPr sz="3200" b="1">
                <a:uFill>
                  <a:solid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http://www.google.fr/#</a:t>
            </a:r>
            <a:r>
              <a:rPr sz="3200" b="1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q=sebastien gioria</a:t>
            </a:r>
          </a:p>
        </p:txBody>
      </p:sp>
      <p:sp>
        <p:nvSpPr>
          <p:cNvPr id="67" name="Shape 67"/>
          <p:cNvSpPr/>
          <p:nvPr/>
        </p:nvSpPr>
        <p:spPr>
          <a:xfrm>
            <a:off x="584200" y="3021409"/>
            <a:ext cx="6540500" cy="1413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64000"/>
              </a:lnSpc>
              <a:spcBef>
                <a:spcPts val="400"/>
              </a:spcBef>
              <a:buClr>
                <a:srgbClr val="0433FF"/>
              </a:buClr>
              <a:buSzPct val="125000"/>
              <a:buFont typeface="Lucida Grande"/>
              <a:buChar char="‣"/>
              <a:defRPr sz="240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OWASP France Leader &amp; Founder &amp; </a:t>
            </a:r>
            <a:r>
              <a:rPr sz="2400" dirty="0" smtClean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Evangelist</a:t>
            </a:r>
            <a:r>
              <a:rPr lang="fr-FR" sz="2400" dirty="0" smtClean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, 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lang="fr-FR" dirty="0"/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fr-FR" sz="2000" dirty="0" smtClean="0">
                <a:solidFill>
                  <a:srgbClr val="3366FF"/>
                </a:solidFill>
              </a:rPr>
              <a:t>OWASP </a:t>
            </a:r>
            <a:r>
              <a:rPr lang="fr-FR" sz="2000" dirty="0">
                <a:solidFill>
                  <a:srgbClr val="3366FF"/>
                </a:solidFill>
              </a:rPr>
              <a:t>ISO Project &amp; OWASP </a:t>
            </a:r>
            <a:r>
              <a:rPr lang="fr-FR" sz="2000" dirty="0" err="1">
                <a:solidFill>
                  <a:srgbClr val="3366FF"/>
                </a:solidFill>
              </a:rPr>
              <a:t>SonarQube</a:t>
            </a:r>
            <a:r>
              <a:rPr lang="fr-FR" sz="2000" dirty="0">
                <a:solidFill>
                  <a:srgbClr val="3366FF"/>
                </a:solidFill>
              </a:rPr>
              <a:t> Project </a:t>
            </a:r>
            <a:r>
              <a:rPr lang="fr-FR" sz="2000" dirty="0" smtClean="0">
                <a:solidFill>
                  <a:srgbClr val="3366FF"/>
                </a:solidFill>
              </a:rPr>
              <a:t>Leader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sz="2000" dirty="0">
              <a:solidFill>
                <a:srgbClr val="3366FF"/>
              </a:solidFill>
            </a:endParaRPr>
          </a:p>
        </p:txBody>
      </p:sp>
      <p:sp>
        <p:nvSpPr>
          <p:cNvPr id="68" name="Shape 68"/>
          <p:cNvSpPr/>
          <p:nvPr/>
        </p:nvSpPr>
        <p:spPr>
          <a:xfrm>
            <a:off x="533400" y="2209800"/>
            <a:ext cx="6540501" cy="653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R="26191" defTabSz="914400">
              <a:lnSpc>
                <a:spcPct val="64000"/>
              </a:lnSpc>
              <a:spcBef>
                <a:spcPts val="400"/>
              </a:spcBef>
              <a:buSzPct val="125000"/>
              <a:buFont typeface="Lucida Grande"/>
              <a:buChar char="‣"/>
              <a:defRPr sz="240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Innovation and Technology @Advens &amp;&amp;  Application Security Expert</a:t>
            </a:r>
          </a:p>
        </p:txBody>
      </p:sp>
      <p:pic>
        <p:nvPicPr>
          <p:cNvPr id="69" name="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08862" y="3129359"/>
            <a:ext cx="8128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531415" y="5951537"/>
            <a:ext cx="5343874" cy="421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R="26191" defTabSz="914400">
              <a:buClr>
                <a:srgbClr val="000000"/>
              </a:buClr>
              <a:buFont typeface="Arial"/>
              <a:defRPr sz="2400" b="1"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>
                <a:uFillTx/>
              </a:defRPr>
            </a:pPr>
            <a:r>
              <a:rPr sz="2400" b="1">
                <a:uFill>
                  <a:solidFill/>
                </a:uFill>
              </a:rPr>
              <a:t>Twitter :@SPoint/@OWASP_France</a:t>
            </a:r>
          </a:p>
        </p:txBody>
      </p:sp>
      <p:pic>
        <p:nvPicPr>
          <p:cNvPr id="71" name="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64400" y="4376142"/>
            <a:ext cx="1092200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/>
          <p:nvPr/>
        </p:nvSpPr>
        <p:spPr>
          <a:xfrm>
            <a:off x="2698750" y="6767909"/>
            <a:ext cx="37592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914400">
              <a:buClr>
                <a:srgbClr val="9B9B9B"/>
              </a:buClr>
              <a:buFont typeface="Calibri"/>
              <a:defRPr sz="1100">
                <a:solidFill>
                  <a:srgbClr val="9B9B9B"/>
                </a:solidFill>
                <a:uFill>
                  <a:solidFill>
                    <a:srgbClr val="9B9B9B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100">
                <a:solidFill>
                  <a:srgbClr val="9B9B9B"/>
                </a:solidFill>
                <a:uFill>
                  <a:solidFill>
                    <a:srgbClr val="9B9B9B"/>
                  </a:solidFill>
                </a:uFill>
              </a:rPr>
              <a:t>2</a:t>
            </a:r>
          </a:p>
        </p:txBody>
      </p:sp>
      <p:sp>
        <p:nvSpPr>
          <p:cNvPr id="73" name="Shape 73"/>
          <p:cNvSpPr/>
          <p:nvPr/>
        </p:nvSpPr>
        <p:spPr>
          <a:xfrm>
            <a:off x="584200" y="4394200"/>
            <a:ext cx="6540500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64000"/>
              </a:lnSpc>
              <a:spcBef>
                <a:spcPts val="400"/>
              </a:spcBef>
              <a:buClr>
                <a:srgbClr val="0433FF"/>
              </a:buClr>
              <a:buSzPct val="125000"/>
              <a:buFont typeface="Lucida Grande"/>
              <a:buChar char="‣"/>
              <a:defRPr sz="240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Application Security group leader for the CLUSIF</a:t>
            </a:r>
          </a:p>
        </p:txBody>
      </p:sp>
      <p:sp>
        <p:nvSpPr>
          <p:cNvPr id="74" name="Shape 74"/>
          <p:cNvSpPr/>
          <p:nvPr/>
        </p:nvSpPr>
        <p:spPr>
          <a:xfrm>
            <a:off x="584200" y="5219700"/>
            <a:ext cx="6540500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64000"/>
              </a:lnSpc>
              <a:spcBef>
                <a:spcPts val="400"/>
              </a:spcBef>
              <a:buClr>
                <a:srgbClr val="0433FF"/>
              </a:buClr>
              <a:buSzPct val="125000"/>
              <a:buFont typeface="Lucida Grande"/>
              <a:buChar char="‣"/>
              <a:defRPr sz="240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rPr>
              <a:t>Proud father of youngs kids trying to hack my digital life. </a:t>
            </a:r>
          </a:p>
        </p:txBody>
      </p:sp>
      <p:pic>
        <p:nvPicPr>
          <p:cNvPr id="75" name="dropped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71801" y="2209800"/>
            <a:ext cx="1686924" cy="653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A8: </a:t>
            </a:r>
            <a:r>
              <a:rPr lang="fr-FR" sz="2400" b="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Insecure</a:t>
            </a:r>
            <a:r>
              <a:rPr lang="fr-FR" sz="24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Security </a:t>
            </a:r>
            <a:r>
              <a:rPr lang="fr-FR" sz="2400" b="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Configurability</a:t>
            </a:r>
            <a:endParaRPr lang="fr-FR" sz="2400" b="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Image 4" descr="Top_10_2014-I1_Insecure_Web_Interface_-_OWAS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5" y="2713538"/>
            <a:ext cx="3333618" cy="664974"/>
          </a:xfrm>
          <a:prstGeom prst="rect">
            <a:avLst/>
          </a:prstGeom>
        </p:spPr>
      </p:pic>
      <p:pic>
        <p:nvPicPr>
          <p:cNvPr id="6" name="Image 5" descr="Top_10_2014-I2_Insufficient_Authentication_Authorization_-_OWAS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51" y="1532280"/>
            <a:ext cx="2134718" cy="873796"/>
          </a:xfrm>
          <a:prstGeom prst="rect">
            <a:avLst/>
          </a:prstGeom>
        </p:spPr>
      </p:pic>
      <p:sp>
        <p:nvSpPr>
          <p:cNvPr id="7" name="Espace réservé du texte 2"/>
          <p:cNvSpPr txBox="1">
            <a:spLocks/>
          </p:cNvSpPr>
          <p:nvPr/>
        </p:nvSpPr>
        <p:spPr>
          <a:xfrm>
            <a:off x="563484" y="3440632"/>
            <a:ext cx="3107318" cy="331035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numCol="1"/>
          <a:lstStyle>
            <a:lvl1pPr marL="342900" indent="-3429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1pPr>
            <a:lvl2pPr marL="742950" indent="-28575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2pPr>
            <a:lvl3pPr marL="11430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/>
              <a:buChar char="•"/>
              <a:defRPr sz="24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3pPr>
            <a:lvl4pPr marL="1600200" indent="-228600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–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4pPr>
            <a:lvl5pPr marL="2057400" indent="-228600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»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5pPr>
            <a:lvl6pPr marL="34036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6pPr>
            <a:lvl7pPr marL="37592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7pPr>
            <a:lvl8pPr marL="41148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8pPr>
            <a:lvl9pPr marL="44704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r>
              <a:rPr lang="en-US" sz="1800" dirty="0" smtClean="0"/>
              <a:t>Risk : </a:t>
            </a:r>
          </a:p>
          <a:p>
            <a:pPr lvl="1"/>
            <a:r>
              <a:rPr lang="en-US" sz="1400" dirty="0" smtClean="0"/>
              <a:t>Leak of Data</a:t>
            </a:r>
          </a:p>
          <a:p>
            <a:pPr lvl="1"/>
            <a:r>
              <a:rPr lang="en-US" sz="1400" dirty="0" smtClean="0"/>
              <a:t>Access to the object</a:t>
            </a:r>
            <a:endParaRPr lang="en-US" sz="1800" dirty="0" smtClean="0"/>
          </a:p>
          <a:p>
            <a:r>
              <a:rPr lang="en-US" sz="1800" dirty="0" smtClean="0"/>
              <a:t>Solution : </a:t>
            </a:r>
          </a:p>
          <a:p>
            <a:pPr lvl="1"/>
            <a:r>
              <a:rPr lang="en-US" sz="1400" dirty="0" smtClean="0"/>
              <a:t>Manual Testing</a:t>
            </a:r>
          </a:p>
          <a:p>
            <a:pPr lvl="1"/>
            <a:r>
              <a:rPr lang="en-US" sz="1400" dirty="0" smtClean="0"/>
              <a:t>Review of configuration/documentation</a:t>
            </a:r>
          </a:p>
          <a:p>
            <a:r>
              <a:rPr lang="en-US" sz="1800" dirty="0" smtClean="0"/>
              <a:t>Tools : </a:t>
            </a:r>
          </a:p>
          <a:p>
            <a:pPr lvl="1"/>
            <a:r>
              <a:rPr lang="en-US" sz="1400" dirty="0" smtClean="0"/>
              <a:t>OWASP Testing Guide v4.0</a:t>
            </a:r>
          </a:p>
          <a:p>
            <a:pPr lvl="1"/>
            <a:r>
              <a:rPr lang="en-US" sz="1400" dirty="0" smtClean="0"/>
              <a:t>OWASP Zap Proxy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420" y="1896060"/>
            <a:ext cx="5154898" cy="38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44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A9: </a:t>
            </a:r>
            <a:r>
              <a:rPr lang="fr-FR" sz="2400" b="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Insecure</a:t>
            </a:r>
            <a:r>
              <a:rPr lang="fr-FR" sz="24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Software / </a:t>
            </a:r>
            <a:r>
              <a:rPr lang="fr-FR" sz="2400" b="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Firmware</a:t>
            </a:r>
            <a:endParaRPr lang="fr-FR" sz="2400" b="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Image 4" descr="Flaw_In_ASUS_Wireless_Router_Allows_An_Attacker_To_Install_Malicious_Firmware___Effect_Hack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83" y="1231056"/>
            <a:ext cx="5984268" cy="4419152"/>
          </a:xfrm>
          <a:prstGeom prst="rect">
            <a:avLst/>
          </a:prstGeom>
        </p:spPr>
      </p:pic>
      <p:pic>
        <p:nvPicPr>
          <p:cNvPr id="6" name="Image 5" descr="Top_10_2014-I1_Insecure_Web_Interface_-_OWAS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5" y="2713538"/>
            <a:ext cx="3333618" cy="664974"/>
          </a:xfrm>
          <a:prstGeom prst="rect">
            <a:avLst/>
          </a:prstGeom>
        </p:spPr>
      </p:pic>
      <p:pic>
        <p:nvPicPr>
          <p:cNvPr id="7" name="Image 6" descr="Top_10_2014-I2_Insufficient_Authentication_Authorization_-_OWAS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51" y="1532280"/>
            <a:ext cx="2134718" cy="873796"/>
          </a:xfrm>
          <a:prstGeom prst="rect">
            <a:avLst/>
          </a:prstGeom>
        </p:spPr>
      </p:pic>
      <p:sp>
        <p:nvSpPr>
          <p:cNvPr id="8" name="Espace réservé du texte 2"/>
          <p:cNvSpPr txBox="1">
            <a:spLocks/>
          </p:cNvSpPr>
          <p:nvPr/>
        </p:nvSpPr>
        <p:spPr>
          <a:xfrm>
            <a:off x="341746" y="3440632"/>
            <a:ext cx="3107318" cy="331035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numCol="1"/>
          <a:lstStyle>
            <a:lvl1pPr marL="342900" indent="-3429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1pPr>
            <a:lvl2pPr marL="742950" indent="-28575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2pPr>
            <a:lvl3pPr marL="11430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/>
              <a:buChar char="•"/>
              <a:defRPr sz="24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3pPr>
            <a:lvl4pPr marL="1600200" indent="-228600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–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4pPr>
            <a:lvl5pPr marL="2057400" indent="-228600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»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5pPr>
            <a:lvl6pPr marL="34036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6pPr>
            <a:lvl7pPr marL="37592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7pPr>
            <a:lvl8pPr marL="41148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8pPr>
            <a:lvl9pPr marL="44704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r>
              <a:rPr lang="en-US" sz="1800" dirty="0" smtClean="0"/>
              <a:t>Risk : </a:t>
            </a:r>
          </a:p>
          <a:p>
            <a:pPr lvl="1"/>
            <a:r>
              <a:rPr lang="en-US" sz="1400" dirty="0" smtClean="0"/>
              <a:t>Leak of Data</a:t>
            </a:r>
          </a:p>
          <a:p>
            <a:pPr lvl="1"/>
            <a:r>
              <a:rPr lang="en-US" sz="1400" dirty="0" err="1" smtClean="0"/>
              <a:t>Controling</a:t>
            </a:r>
            <a:r>
              <a:rPr lang="en-US" sz="1400" dirty="0" smtClean="0"/>
              <a:t> the object/network</a:t>
            </a:r>
            <a:endParaRPr lang="en-US" sz="1800" dirty="0" smtClean="0"/>
          </a:p>
          <a:p>
            <a:r>
              <a:rPr lang="en-US" sz="1800" dirty="0" smtClean="0"/>
              <a:t>Solution : </a:t>
            </a:r>
          </a:p>
          <a:p>
            <a:pPr lvl="1"/>
            <a:r>
              <a:rPr lang="en-US" sz="1400" dirty="0" smtClean="0"/>
              <a:t>Manual Testing</a:t>
            </a:r>
          </a:p>
          <a:p>
            <a:pPr lvl="1"/>
            <a:r>
              <a:rPr lang="en-US" sz="1400" dirty="0" smtClean="0"/>
              <a:t>Binary Analysis</a:t>
            </a:r>
          </a:p>
          <a:p>
            <a:pPr lvl="1"/>
            <a:r>
              <a:rPr lang="en-US" sz="1400" dirty="0" smtClean="0"/>
              <a:t>Sniffing the network</a:t>
            </a:r>
          </a:p>
          <a:p>
            <a:r>
              <a:rPr lang="en-US" sz="1800" dirty="0" smtClean="0"/>
              <a:t>Tools : </a:t>
            </a:r>
          </a:p>
          <a:p>
            <a:pPr lvl="1"/>
            <a:r>
              <a:rPr lang="en-US" sz="1400" dirty="0" smtClean="0"/>
              <a:t>OWASP Testing Guide v4.0</a:t>
            </a:r>
          </a:p>
          <a:p>
            <a:pPr lvl="1"/>
            <a:r>
              <a:rPr lang="en-US" sz="1400" dirty="0" smtClean="0"/>
              <a:t>OWASP Zap Proxy</a:t>
            </a:r>
          </a:p>
        </p:txBody>
      </p:sp>
    </p:spTree>
    <p:extLst>
      <p:ext uri="{BB962C8B-B14F-4D97-AF65-F5344CB8AC3E}">
        <p14:creationId xmlns:p14="http://schemas.microsoft.com/office/powerpoint/2010/main" val="25884044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A10:  Poor </a:t>
            </a:r>
            <a:r>
              <a:rPr lang="fr-FR" sz="2400" b="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Physical</a:t>
            </a:r>
            <a:r>
              <a:rPr lang="fr-FR" sz="24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Security</a:t>
            </a:r>
          </a:p>
        </p:txBody>
      </p:sp>
      <p:pic>
        <p:nvPicPr>
          <p:cNvPr id="6" name="Image 5" descr="Top_10_2014-I2_Insufficient_Authentication_Authorization_-_OWAS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51" y="1532280"/>
            <a:ext cx="2134718" cy="873796"/>
          </a:xfrm>
          <a:prstGeom prst="rect">
            <a:avLst/>
          </a:prstGeom>
        </p:spPr>
      </p:pic>
      <p:sp>
        <p:nvSpPr>
          <p:cNvPr id="7" name="Espace réservé du texte 2"/>
          <p:cNvSpPr txBox="1">
            <a:spLocks/>
          </p:cNvSpPr>
          <p:nvPr/>
        </p:nvSpPr>
        <p:spPr>
          <a:xfrm>
            <a:off x="341746" y="3440632"/>
            <a:ext cx="3107318" cy="331035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numCol="1"/>
          <a:lstStyle>
            <a:lvl1pPr marL="342900" indent="-3429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1pPr>
            <a:lvl2pPr marL="742950" indent="-28575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2pPr>
            <a:lvl3pPr marL="1143000" indent="-228600">
              <a:spcBef>
                <a:spcPts val="500"/>
              </a:spcBef>
              <a:buClr>
                <a:srgbClr val="000000"/>
              </a:buClr>
              <a:buSzPct val="100000"/>
              <a:buFont typeface="Arial"/>
              <a:buChar char="•"/>
              <a:defRPr sz="24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3pPr>
            <a:lvl4pPr marL="1600200" indent="-228600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–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4pPr>
            <a:lvl5pPr marL="2057400" indent="-228600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»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5pPr>
            <a:lvl6pPr marL="34036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6pPr>
            <a:lvl7pPr marL="37592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7pPr>
            <a:lvl8pPr marL="41148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8pPr>
            <a:lvl9pPr marL="4470400" indent="-952500">
              <a:spcBef>
                <a:spcPts val="700"/>
              </a:spcBef>
              <a:buClr>
                <a:srgbClr val="000000"/>
              </a:buClr>
              <a:buSzPct val="171000"/>
              <a:buFont typeface="Arial"/>
              <a:buChar char="•"/>
              <a:defRPr sz="3000">
                <a:uFill>
                  <a:solidFill/>
                </a:uFill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r>
              <a:rPr lang="en-US" sz="1800" dirty="0" smtClean="0"/>
              <a:t>Risk : </a:t>
            </a:r>
          </a:p>
          <a:p>
            <a:pPr lvl="1"/>
            <a:r>
              <a:rPr lang="en-US" sz="1400" dirty="0" smtClean="0"/>
              <a:t>Compromising the data and the object itself</a:t>
            </a:r>
          </a:p>
          <a:p>
            <a:r>
              <a:rPr lang="en-US" sz="1800" dirty="0" smtClean="0"/>
              <a:t>Solution : </a:t>
            </a:r>
          </a:p>
          <a:p>
            <a:pPr lvl="1"/>
            <a:r>
              <a:rPr lang="en-US" sz="1400" dirty="0" smtClean="0"/>
              <a:t>Manual Testing</a:t>
            </a:r>
          </a:p>
          <a:p>
            <a:pPr lvl="1"/>
            <a:r>
              <a:rPr lang="en-US" sz="1400" dirty="0" smtClean="0"/>
              <a:t>Insert USB/SD ....</a:t>
            </a:r>
          </a:p>
          <a:p>
            <a:r>
              <a:rPr lang="en-US" sz="1800" dirty="0" smtClean="0"/>
              <a:t>Tools : </a:t>
            </a:r>
          </a:p>
          <a:p>
            <a:pPr lvl="1"/>
            <a:r>
              <a:rPr lang="en-US" sz="1400" dirty="0" smtClean="0"/>
              <a:t>USB malware</a:t>
            </a:r>
          </a:p>
          <a:p>
            <a:pPr lvl="1"/>
            <a:endParaRPr lang="en-US" sz="1400" dirty="0" smtClean="0"/>
          </a:p>
        </p:txBody>
      </p:sp>
      <p:pic>
        <p:nvPicPr>
          <p:cNvPr id="8" name="Image 7" descr="Top_10_2014-I10_Poor_Physical_Security_-_OWAS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9" y="2695673"/>
            <a:ext cx="3157455" cy="682471"/>
          </a:xfrm>
          <a:prstGeom prst="rect">
            <a:avLst/>
          </a:prstGeom>
        </p:spPr>
      </p:pic>
      <p:pic>
        <p:nvPicPr>
          <p:cNvPr id="10" name="Image 9" descr="Hackers_stole_money_from_European_ATMs_using_Malware-loaded_USB_Device_-_Hacker_New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322" y="1091037"/>
            <a:ext cx="4808278" cy="46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44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6416657"/>
            <a:ext cx="749969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hape 2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 dirty="0">
                <a:solidFill>
                  <a:srgbClr val="FFFFFF"/>
                </a:solidFill>
                <a:uFill>
                  <a:solidFill>
                    <a:srgbClr val="E0E0E0"/>
                  </a:solidFill>
                </a:uFill>
              </a:rPr>
              <a:t>Dates</a:t>
            </a:r>
          </a:p>
        </p:txBody>
      </p:sp>
      <p:sp>
        <p:nvSpPr>
          <p:cNvPr id="300" name="Shape 3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40029" lvl="0" indent="-240029" defTabSz="640079">
              <a:lnSpc>
                <a:spcPct val="90000"/>
              </a:lnSpc>
              <a:spcBef>
                <a:spcPts val="500"/>
              </a:spcBef>
              <a:defRPr sz="1800">
                <a:uFillTx/>
              </a:defRPr>
            </a:pPr>
            <a:r>
              <a:rPr lang="fr-FR" sz="1960" dirty="0" smtClean="0">
                <a:uFill>
                  <a:solidFill/>
                </a:uFill>
              </a:rPr>
              <a:t>OWASP </a:t>
            </a:r>
            <a:r>
              <a:rPr lang="fr-FR" sz="1800" dirty="0">
                <a:hlinkClick r:id="rId3"/>
              </a:rPr>
              <a:t>AppSec California </a:t>
            </a:r>
            <a:r>
              <a:rPr lang="fr-FR" sz="1800" dirty="0" smtClean="0">
                <a:hlinkClick r:id="rId3"/>
              </a:rPr>
              <a:t>2015</a:t>
            </a:r>
            <a:endParaRPr lang="fr-FR" sz="1800" dirty="0" smtClean="0"/>
          </a:p>
          <a:p>
            <a:pPr marL="640079" lvl="1" indent="-240029" defTabSz="640079">
              <a:lnSpc>
                <a:spcPct val="90000"/>
              </a:lnSpc>
              <a:spcBef>
                <a:spcPts val="500"/>
              </a:spcBef>
              <a:defRPr sz="1800">
                <a:uFillTx/>
              </a:defRPr>
            </a:pPr>
            <a:r>
              <a:rPr lang="fr-FR" sz="1400" dirty="0" smtClean="0"/>
              <a:t>26/29 </a:t>
            </a:r>
            <a:r>
              <a:rPr lang="fr-FR" sz="1400" dirty="0" err="1" smtClean="0"/>
              <a:t>January</a:t>
            </a:r>
            <a:r>
              <a:rPr lang="fr-FR" sz="1400" dirty="0" smtClean="0"/>
              <a:t> 2015 – Santa Monica</a:t>
            </a:r>
          </a:p>
          <a:p>
            <a:pPr marL="240029" lvl="0" indent="-240029" defTabSz="640079">
              <a:lnSpc>
                <a:spcPct val="90000"/>
              </a:lnSpc>
              <a:spcBef>
                <a:spcPts val="500"/>
              </a:spcBef>
              <a:defRPr sz="1800">
                <a:uFillTx/>
              </a:defRPr>
            </a:pPr>
            <a:endParaRPr lang="fr-FR" sz="1800" dirty="0">
              <a:uFill>
                <a:solidFill/>
              </a:uFill>
            </a:endParaRPr>
          </a:p>
          <a:p>
            <a:pPr marL="240029" lvl="0" indent="-240029" defTabSz="640079">
              <a:lnSpc>
                <a:spcPct val="90000"/>
              </a:lnSpc>
              <a:spcBef>
                <a:spcPts val="500"/>
              </a:spcBef>
              <a:defRPr sz="1800">
                <a:uFillTx/>
              </a:defRPr>
            </a:pPr>
            <a:r>
              <a:rPr lang="fr-FR" sz="1800" dirty="0"/>
              <a:t>OWASP London Cyber Security </a:t>
            </a:r>
            <a:r>
              <a:rPr lang="fr-FR" sz="1800" dirty="0" err="1"/>
              <a:t>Week</a:t>
            </a:r>
            <a:r>
              <a:rPr lang="fr-FR" sz="1800" dirty="0"/>
              <a:t> </a:t>
            </a:r>
            <a:endParaRPr lang="fr-FR" sz="1800" dirty="0" smtClean="0"/>
          </a:p>
          <a:p>
            <a:pPr marL="640079" lvl="1" indent="-240029" defTabSz="640079">
              <a:lnSpc>
                <a:spcPct val="90000"/>
              </a:lnSpc>
              <a:spcBef>
                <a:spcPts val="500"/>
              </a:spcBef>
              <a:defRPr sz="1800">
                <a:uFillTx/>
              </a:defRPr>
            </a:pPr>
            <a:r>
              <a:rPr lang="fr-FR" sz="1400" dirty="0" smtClean="0"/>
              <a:t>26 / 30 </a:t>
            </a:r>
            <a:r>
              <a:rPr lang="fr-FR" sz="1400" dirty="0" err="1" smtClean="0"/>
              <a:t>January</a:t>
            </a:r>
            <a:r>
              <a:rPr lang="fr-FR" sz="1400" dirty="0" smtClean="0"/>
              <a:t> 2015 – London</a:t>
            </a:r>
          </a:p>
          <a:p>
            <a:pPr marL="0" lvl="0" indent="0" defTabSz="640079">
              <a:lnSpc>
                <a:spcPct val="90000"/>
              </a:lnSpc>
              <a:spcBef>
                <a:spcPts val="500"/>
              </a:spcBef>
              <a:buNone/>
              <a:defRPr sz="1800">
                <a:uFillTx/>
              </a:defRPr>
            </a:pPr>
            <a:endParaRPr lang="fr-FR" sz="1800" dirty="0">
              <a:uFill>
                <a:solidFill/>
              </a:uFill>
            </a:endParaRPr>
          </a:p>
          <a:p>
            <a:pPr marL="240029" lvl="0" indent="-240029" defTabSz="640079">
              <a:lnSpc>
                <a:spcPct val="90000"/>
              </a:lnSpc>
              <a:spcBef>
                <a:spcPts val="500"/>
              </a:spcBef>
              <a:defRPr sz="1800">
                <a:uFillTx/>
              </a:defRPr>
            </a:pPr>
            <a:r>
              <a:rPr lang="fr-FR" sz="1960" dirty="0" smtClean="0">
                <a:uFill>
                  <a:solidFill/>
                </a:uFill>
              </a:rPr>
              <a:t>OWASP </a:t>
            </a:r>
            <a:r>
              <a:rPr lang="fr-FR" sz="1960" dirty="0" err="1" smtClean="0">
                <a:uFill>
                  <a:solidFill/>
                </a:uFill>
              </a:rPr>
              <a:t>AppSec</a:t>
            </a:r>
            <a:r>
              <a:rPr lang="fr-FR" sz="1960" dirty="0" smtClean="0">
                <a:uFill>
                  <a:solidFill/>
                </a:uFill>
              </a:rPr>
              <a:t> Europe 2015 :</a:t>
            </a:r>
          </a:p>
          <a:p>
            <a:pPr marL="640079" lvl="1" indent="-240029" defTabSz="640079">
              <a:lnSpc>
                <a:spcPct val="90000"/>
              </a:lnSpc>
              <a:spcBef>
                <a:spcPts val="500"/>
              </a:spcBef>
              <a:defRPr sz="1800">
                <a:uFillTx/>
              </a:defRPr>
            </a:pPr>
            <a:r>
              <a:rPr lang="fr-FR" sz="1560" dirty="0" smtClean="0"/>
              <a:t>Amsterdam : 19/22 May 2015</a:t>
            </a:r>
          </a:p>
          <a:p>
            <a:pPr marL="640079" lvl="1" indent="-240029" defTabSz="640079">
              <a:lnSpc>
                <a:spcPct val="90000"/>
              </a:lnSpc>
              <a:spcBef>
                <a:spcPts val="500"/>
              </a:spcBef>
              <a:defRPr sz="1800">
                <a:uFillTx/>
              </a:defRPr>
            </a:pPr>
            <a:endParaRPr sz="1560" dirty="0">
              <a:uFill>
                <a:solidFill/>
              </a:uFill>
            </a:endParaRPr>
          </a:p>
        </p:txBody>
      </p:sp>
      <p:sp>
        <p:nvSpPr>
          <p:cNvPr id="301" name="Shape 3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23</a:t>
            </a:fld>
            <a:endParaRPr sz="12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802" y="4064499"/>
            <a:ext cx="6151614" cy="160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7243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6416657"/>
            <a:ext cx="749969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 dirty="0">
                <a:solidFill>
                  <a:srgbClr val="FFFFFF"/>
                </a:solidFill>
                <a:uFill>
                  <a:solidFill>
                    <a:srgbClr val="E0E0E0"/>
                  </a:solidFill>
                </a:uFill>
              </a:rPr>
              <a:t>Soutenir l’OWASP</a:t>
            </a:r>
          </a:p>
        </p:txBody>
      </p:sp>
      <p:sp>
        <p:nvSpPr>
          <p:cNvPr id="306" name="Shape 306"/>
          <p:cNvSpPr>
            <a:spLocks noGrp="1"/>
          </p:cNvSpPr>
          <p:nvPr>
            <p:ph type="body" idx="1"/>
          </p:nvPr>
        </p:nvSpPr>
        <p:spPr>
          <a:xfrm>
            <a:off x="457201" y="1600199"/>
            <a:ext cx="4914968" cy="452596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74320" lvl="0" indent="-274320" defTabSz="731520">
              <a:spcBef>
                <a:spcPts val="600"/>
              </a:spcBef>
              <a:defRPr sz="1800">
                <a:uFillTx/>
              </a:defRPr>
            </a:pPr>
            <a:r>
              <a:rPr sz="2560" dirty="0">
                <a:uFill>
                  <a:solidFill/>
                </a:uFill>
              </a:rPr>
              <a:t>Différentes solutions : </a:t>
            </a:r>
          </a:p>
          <a:p>
            <a:pPr marL="594359" lvl="1" indent="-228600" defTabSz="731520">
              <a:spcBef>
                <a:spcPts val="500"/>
              </a:spcBef>
              <a:defRPr sz="1800">
                <a:uFillTx/>
              </a:defRPr>
            </a:pPr>
            <a:r>
              <a:rPr sz="2240" dirty="0">
                <a:uFill>
                  <a:solidFill/>
                </a:uFill>
              </a:rPr>
              <a:t>Membre Individuel : 50 $</a:t>
            </a:r>
          </a:p>
          <a:p>
            <a:pPr marL="594359" lvl="1" indent="-228600" defTabSz="731520">
              <a:spcBef>
                <a:spcPts val="500"/>
              </a:spcBef>
              <a:defRPr sz="1800">
                <a:uFillTx/>
              </a:defRPr>
            </a:pPr>
            <a:r>
              <a:rPr sz="2240" dirty="0">
                <a:uFill>
                  <a:solidFill/>
                </a:uFill>
              </a:rPr>
              <a:t>Membre Entreprise : 5000 $</a:t>
            </a:r>
          </a:p>
          <a:p>
            <a:pPr marL="594359" lvl="1" indent="-228600" defTabSz="731520">
              <a:spcBef>
                <a:spcPts val="500"/>
              </a:spcBef>
              <a:defRPr sz="1800">
                <a:uFillTx/>
              </a:defRPr>
            </a:pPr>
            <a:r>
              <a:rPr sz="2240" dirty="0">
                <a:uFill>
                  <a:solidFill/>
                </a:uFill>
              </a:rPr>
              <a:t>Donation Libre</a:t>
            </a:r>
          </a:p>
          <a:p>
            <a:pPr marL="274320" lvl="0" indent="-274320" defTabSz="731520">
              <a:spcBef>
                <a:spcPts val="600"/>
              </a:spcBef>
              <a:defRPr sz="1800">
                <a:uFillTx/>
              </a:defRPr>
            </a:pPr>
            <a:r>
              <a:rPr sz="2560" dirty="0">
                <a:uFill>
                  <a:solidFill/>
                </a:uFill>
              </a:rPr>
              <a:t>Soutenir uniquement  le chapitre France :</a:t>
            </a:r>
          </a:p>
          <a:p>
            <a:pPr marL="594359" lvl="1" indent="-228600" defTabSz="731520">
              <a:spcBef>
                <a:spcPts val="500"/>
              </a:spcBef>
              <a:defRPr sz="1800">
                <a:uFillTx/>
              </a:defRPr>
            </a:pPr>
            <a:r>
              <a:rPr sz="2240" dirty="0">
                <a:uFill>
                  <a:solidFill/>
                </a:uFill>
              </a:rPr>
              <a:t>Single Meeting supporter </a:t>
            </a:r>
          </a:p>
          <a:p>
            <a:pPr marL="914400" lvl="2" indent="-182880" defTabSz="731520">
              <a:spcBef>
                <a:spcPts val="400"/>
              </a:spcBef>
              <a:defRPr sz="1800">
                <a:uFillTx/>
              </a:defRPr>
            </a:pPr>
            <a:r>
              <a:rPr sz="1920" dirty="0">
                <a:uFill>
                  <a:solidFill/>
                </a:uFill>
              </a:rPr>
              <a:t>Nous offrir une salle de meeting ! </a:t>
            </a:r>
          </a:p>
          <a:p>
            <a:pPr marL="914400" lvl="2" indent="-182880" defTabSz="731520">
              <a:spcBef>
                <a:spcPts val="400"/>
              </a:spcBef>
              <a:defRPr sz="1800">
                <a:uFillTx/>
              </a:defRPr>
            </a:pPr>
            <a:r>
              <a:rPr sz="1920" dirty="0">
                <a:uFill>
                  <a:solidFill/>
                </a:uFill>
              </a:rPr>
              <a:t>Participer par un talk ou autre ! </a:t>
            </a:r>
          </a:p>
          <a:p>
            <a:pPr marL="914400" lvl="2" indent="-182880" defTabSz="731520">
              <a:spcBef>
                <a:spcPts val="400"/>
              </a:spcBef>
              <a:defRPr sz="1800">
                <a:uFillTx/>
              </a:defRPr>
            </a:pPr>
            <a:r>
              <a:rPr sz="1920" dirty="0">
                <a:uFill>
                  <a:solidFill/>
                </a:uFill>
              </a:rPr>
              <a:t>Donation simple </a:t>
            </a:r>
          </a:p>
          <a:p>
            <a:pPr marL="594359" lvl="1" indent="-228600" defTabSz="731520">
              <a:spcBef>
                <a:spcPts val="500"/>
              </a:spcBef>
              <a:defRPr sz="1800">
                <a:uFillTx/>
              </a:defRPr>
            </a:pPr>
            <a:r>
              <a:rPr sz="2240" dirty="0">
                <a:uFill>
                  <a:solidFill/>
                </a:uFill>
              </a:rPr>
              <a:t>Local Chapter supporter : </a:t>
            </a:r>
          </a:p>
          <a:p>
            <a:pPr marL="914400" lvl="2" indent="-182880" defTabSz="731520">
              <a:spcBef>
                <a:spcPts val="400"/>
              </a:spcBef>
              <a:defRPr sz="1800">
                <a:uFillTx/>
              </a:defRPr>
            </a:pPr>
            <a:r>
              <a:rPr sz="1920" dirty="0">
                <a:uFill>
                  <a:solidFill/>
                </a:uFill>
              </a:rPr>
              <a:t>500 $ à 2000 $ </a:t>
            </a:r>
          </a:p>
        </p:txBody>
      </p:sp>
      <p:sp>
        <p:nvSpPr>
          <p:cNvPr id="307" name="Shape 3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24</a:t>
            </a:fld>
            <a:endParaRPr sz="12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933" y="1705146"/>
            <a:ext cx="3896223" cy="374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60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6416657"/>
            <a:ext cx="749969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>
            <a:spLocks noGrp="1"/>
          </p:cNvSpPr>
          <p:nvPr>
            <p:ph type="title"/>
          </p:nvPr>
        </p:nvSpPr>
        <p:spPr>
          <a:xfrm>
            <a:off x="1231900" y="-441325"/>
            <a:ext cx="7772400" cy="204152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 dirty="0">
                <a:solidFill>
                  <a:srgbClr val="FFFFFF"/>
                </a:solidFill>
                <a:uFill>
                  <a:solidFill>
                    <a:srgbClr val="E0E0E0"/>
                  </a:solidFill>
                </a:uFill>
              </a:rPr>
              <a:t>License</a:t>
            </a:r>
          </a:p>
        </p:txBody>
      </p:sp>
      <p:sp>
        <p:nvSpPr>
          <p:cNvPr id="311" name="Shape 3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25</a:t>
            </a:fld>
            <a:endParaRPr sz="12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pic>
        <p:nvPicPr>
          <p:cNvPr id="312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0" y="2012685"/>
            <a:ext cx="3340100" cy="1527159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>
            <a:spLocks noGrp="1"/>
          </p:cNvSpPr>
          <p:nvPr>
            <p:ph type="body" idx="1"/>
          </p:nvPr>
        </p:nvSpPr>
        <p:spPr>
          <a:xfrm>
            <a:off x="1803400" y="3949700"/>
            <a:ext cx="8305800" cy="3670301"/>
          </a:xfrm>
          <a:prstGeom prst="rect">
            <a:avLst/>
          </a:prstGeom>
          <a:ln>
            <a:miter lim="400000"/>
          </a:ln>
        </p:spPr>
        <p:txBody>
          <a:bodyPr/>
          <a:lstStyle/>
          <a:p>
            <a:pPr lvl="0" algn="l" defTabSz="1295400">
              <a:spcBef>
                <a:spcPts val="1000"/>
              </a:spcBef>
              <a:buClr>
                <a:srgbClr val="000000"/>
              </a:buClr>
              <a:buFont typeface="Arial"/>
              <a:defRPr sz="1800">
                <a:solidFill>
                  <a:srgbClr val="000000"/>
                </a:solidFill>
                <a:uFillTx/>
              </a:defRPr>
            </a:pPr>
            <a:r>
              <a:rPr sz="4400" dirty="0">
                <a:uFill>
                  <a:solidFill/>
                </a:uFill>
              </a:rPr>
              <a:t>@SPoint</a:t>
            </a:r>
          </a:p>
          <a:p>
            <a:pPr lvl="0" algn="l" defTabSz="1295400">
              <a:spcBef>
                <a:spcPts val="1000"/>
              </a:spcBef>
              <a:buClr>
                <a:srgbClr val="000000"/>
              </a:buClr>
              <a:buFont typeface="Arial"/>
              <a:defRPr sz="1800">
                <a:solidFill>
                  <a:srgbClr val="000000"/>
                </a:solidFill>
                <a:uFillTx/>
              </a:defRPr>
            </a:pPr>
            <a:endParaRPr sz="4400" dirty="0">
              <a:uFill>
                <a:solidFill/>
              </a:uFill>
            </a:endParaRPr>
          </a:p>
          <a:p>
            <a:pPr lvl="0" algn="l" defTabSz="1295400">
              <a:spcBef>
                <a:spcPts val="1000"/>
              </a:spcBef>
              <a:buClr>
                <a:srgbClr val="000000"/>
              </a:buClr>
              <a:buFont typeface="Arial"/>
              <a:defRPr sz="1800">
                <a:solidFill>
                  <a:srgbClr val="000000"/>
                </a:solidFill>
                <a:uFillTx/>
              </a:defRPr>
            </a:pPr>
            <a:r>
              <a:rPr sz="4400" u="sng" dirty="0">
                <a:uFill>
                  <a:solidFill/>
                </a:uFill>
                <a:hlinkClick r:id="rId3"/>
              </a:rPr>
              <a:t>sebastien.gioria@owasp.org</a:t>
            </a:r>
          </a:p>
        </p:txBody>
      </p:sp>
      <p:pic>
        <p:nvPicPr>
          <p:cNvPr id="314" name="droppedImage.tif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0383" y="3644900"/>
            <a:ext cx="1527159" cy="1527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droppedImage.tif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9118" y="5599637"/>
            <a:ext cx="997931" cy="1012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FFFFFF"/>
                </a:solidFill>
              </a:rPr>
              <a:t>Agenda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OWASP ? </a:t>
            </a:r>
          </a:p>
          <a:p>
            <a:r>
              <a:rPr lang="en-US" dirty="0" smtClean="0"/>
              <a:t>Why </a:t>
            </a:r>
            <a:r>
              <a:rPr lang="en-US" dirty="0" smtClean="0"/>
              <a:t>Internet of Things </a:t>
            </a:r>
            <a:r>
              <a:rPr lang="en-US" dirty="0" smtClean="0"/>
              <a:t>and OWASP 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Risks and vulnerabilities for CISO</a:t>
            </a:r>
          </a:p>
          <a:p>
            <a:r>
              <a:rPr lang="en-US" dirty="0" smtClean="0"/>
              <a:t>OWASP </a:t>
            </a:r>
            <a:r>
              <a:rPr lang="en-US" dirty="0" err="1" smtClean="0"/>
              <a:t>IoT</a:t>
            </a:r>
            <a:r>
              <a:rPr lang="en-US" dirty="0" smtClean="0"/>
              <a:t> Top10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2261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54400" y="0"/>
            <a:ext cx="5537200" cy="868363"/>
          </a:xfrm>
        </p:spPr>
        <p:txBody>
          <a:bodyPr/>
          <a:lstStyle/>
          <a:p>
            <a:r>
              <a:rPr lang="en-US" sz="2800" dirty="0" smtClean="0">
                <a:solidFill>
                  <a:srgbClr val="FFFFFF"/>
                </a:solidFill>
              </a:rPr>
              <a:t>Open Web Application Security Project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5257800"/>
          </a:xfrm>
        </p:spPr>
        <p:txBody>
          <a:bodyPr/>
          <a:lstStyle/>
          <a:p>
            <a:r>
              <a:rPr lang="en-US" sz="2000" dirty="0" smtClean="0"/>
              <a:t>OWASP Moto : “Making Application Security Visible” </a:t>
            </a:r>
            <a:endParaRPr lang="en-US" sz="2000" dirty="0"/>
          </a:p>
          <a:p>
            <a:r>
              <a:rPr lang="en-US" sz="2000" dirty="0" smtClean="0"/>
              <a:t>Born in 2001; when Web explode. “W” of Name is actually a big cannonball for us</a:t>
            </a:r>
            <a:endParaRPr lang="en-US" sz="2000" dirty="0"/>
          </a:p>
          <a:p>
            <a:r>
              <a:rPr lang="en-US" sz="2000" dirty="0" smtClean="0"/>
              <a:t>An American </a:t>
            </a:r>
            <a:r>
              <a:rPr lang="en-US" sz="2000" dirty="0" err="1" smtClean="0"/>
              <a:t>Fondation</a:t>
            </a:r>
            <a:r>
              <a:rPr lang="en-US" sz="2000" dirty="0" smtClean="0"/>
              <a:t> (under 501(c)3 ) =&gt; in France a 1901 association</a:t>
            </a:r>
            <a:endParaRPr lang="en-US" sz="2000" dirty="0"/>
          </a:p>
          <a:p>
            <a:r>
              <a:rPr lang="en-US" sz="2000" dirty="0" smtClean="0"/>
              <a:t>Cited in a lot of standards : </a:t>
            </a:r>
          </a:p>
          <a:p>
            <a:pPr lvl="1"/>
            <a:r>
              <a:rPr lang="en-US" sz="1600" dirty="0" smtClean="0"/>
              <a:t>PCI-DSS</a:t>
            </a:r>
          </a:p>
          <a:p>
            <a:pPr lvl="1"/>
            <a:r>
              <a:rPr lang="en-US" sz="1600" dirty="0" smtClean="0"/>
              <a:t>NIST</a:t>
            </a:r>
          </a:p>
          <a:p>
            <a:pPr lvl="1"/>
            <a:r>
              <a:rPr lang="en-US" sz="1600" dirty="0" smtClean="0"/>
              <a:t>ANSSI guides, </a:t>
            </a:r>
          </a:p>
          <a:p>
            <a:pPr lvl="1"/>
            <a:r>
              <a:rPr lang="en-US" sz="1600" dirty="0" smtClean="0"/>
              <a:t>....</a:t>
            </a:r>
            <a:endParaRPr lang="en-US" sz="1600" dirty="0"/>
          </a:p>
          <a:p>
            <a:r>
              <a:rPr lang="en-US" sz="2000" dirty="0" smtClean="0"/>
              <a:t>OWASP is everywhere : Tools, API, Documentation, Conferences, blog, </a:t>
            </a:r>
            <a:r>
              <a:rPr lang="en-US" sz="2000" dirty="0" err="1" smtClean="0"/>
              <a:t>youtube</a:t>
            </a:r>
            <a:r>
              <a:rPr lang="en-US" sz="2000" dirty="0" smtClean="0"/>
              <a:t>,  podcast, ....</a:t>
            </a:r>
          </a:p>
        </p:txBody>
      </p:sp>
    </p:spTree>
    <p:extLst>
      <p:ext uri="{BB962C8B-B14F-4D97-AF65-F5344CB8AC3E}">
        <p14:creationId xmlns:p14="http://schemas.microsoft.com/office/powerpoint/2010/main" val="40581614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8532913" y="6479104"/>
            <a:ext cx="153888" cy="246221"/>
          </a:xfrm>
        </p:spPr>
        <p:txBody>
          <a:bodyPr/>
          <a:lstStyle/>
          <a:p>
            <a:pPr>
              <a:defRPr/>
            </a:pPr>
            <a:fld id="{F33F55E7-CD1C-DC4E-8463-0071E0BF37B0}" type="slidenum">
              <a:rPr lang="en-US"/>
              <a:pPr>
                <a:defRPr/>
              </a:pPr>
              <a:t>5</a:t>
            </a:fld>
            <a:endParaRPr lang="en-US"/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024" y="6415981"/>
            <a:ext cx="748978" cy="34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844" y="4030639"/>
            <a:ext cx="1785938" cy="230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92" y="4042916"/>
            <a:ext cx="1259086" cy="164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515" y="1302619"/>
            <a:ext cx="1723430" cy="225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461" y="1312665"/>
            <a:ext cx="1616273" cy="211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486" y="4714875"/>
            <a:ext cx="1244575" cy="162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Rectangle 7"/>
          <p:cNvSpPr>
            <a:spLocks/>
          </p:cNvSpPr>
          <p:nvPr/>
        </p:nvSpPr>
        <p:spPr bwMode="auto">
          <a:xfrm>
            <a:off x="775767" y="3464719"/>
            <a:ext cx="2116336" cy="4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41093" algn="l"/>
            <a:r>
              <a:rPr lang="en-US" sz="2500" dirty="0" smtClean="0">
                <a:solidFill>
                  <a:schemeClr val="tx1"/>
                </a:solidFill>
                <a:latin typeface="Calibri" charset="0"/>
                <a:ea typeface="ＭＳ Ｐゴシック" charset="0"/>
                <a:sym typeface="Calibri" charset="0"/>
              </a:rPr>
              <a:t>Learn</a:t>
            </a:r>
            <a:endParaRPr lang="en-US" sz="2500" dirty="0">
              <a:solidFill>
                <a:schemeClr val="tx1"/>
              </a:solidFill>
              <a:latin typeface="Calibri" charset="0"/>
              <a:ea typeface="ＭＳ Ｐゴシック" charset="0"/>
              <a:sym typeface="Calibri" charset="0"/>
            </a:endParaRPr>
          </a:p>
        </p:txBody>
      </p:sp>
      <p:sp>
        <p:nvSpPr>
          <p:cNvPr id="15368" name="Rectangle 8"/>
          <p:cNvSpPr>
            <a:spLocks/>
          </p:cNvSpPr>
          <p:nvPr/>
        </p:nvSpPr>
        <p:spPr bwMode="auto">
          <a:xfrm>
            <a:off x="2920008" y="3464719"/>
            <a:ext cx="2339578" cy="4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41093" algn="l"/>
            <a:r>
              <a:rPr lang="en-US" sz="2500" dirty="0" smtClean="0">
                <a:solidFill>
                  <a:schemeClr val="tx1"/>
                </a:solidFill>
                <a:latin typeface="Calibri" charset="0"/>
                <a:ea typeface="ＭＳ Ｐゴシック" charset="0"/>
                <a:sym typeface="Calibri" charset="0"/>
              </a:rPr>
              <a:t>Contract</a:t>
            </a:r>
            <a:endParaRPr lang="en-US" sz="2500" dirty="0">
              <a:solidFill>
                <a:schemeClr val="tx1"/>
              </a:solidFill>
              <a:latin typeface="Calibri" charset="0"/>
              <a:ea typeface="ＭＳ Ｐゴシック" charset="0"/>
              <a:sym typeface="Calibri" charset="0"/>
            </a:endParaRPr>
          </a:p>
        </p:txBody>
      </p:sp>
      <p:sp>
        <p:nvSpPr>
          <p:cNvPr id="15369" name="Rectangle 9"/>
          <p:cNvSpPr>
            <a:spLocks/>
          </p:cNvSpPr>
          <p:nvPr/>
        </p:nvSpPr>
        <p:spPr bwMode="auto">
          <a:xfrm>
            <a:off x="2911078" y="6402586"/>
            <a:ext cx="2491383" cy="4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41093" algn="l"/>
            <a:r>
              <a:rPr lang="en-US" sz="2500" dirty="0" smtClean="0">
                <a:solidFill>
                  <a:schemeClr val="tx1"/>
                </a:solidFill>
                <a:latin typeface="Calibri" charset="0"/>
                <a:ea typeface="ＭＳ Ｐゴシック" charset="0"/>
                <a:sym typeface="Calibri" charset="0"/>
              </a:rPr>
              <a:t>Testing</a:t>
            </a:r>
            <a:endParaRPr lang="en-US" sz="2500" dirty="0">
              <a:solidFill>
                <a:schemeClr val="tx1"/>
              </a:solidFill>
              <a:latin typeface="Calibri" charset="0"/>
              <a:ea typeface="ＭＳ Ｐゴシック" charset="0"/>
              <a:sym typeface="Calibri" charset="0"/>
            </a:endParaRPr>
          </a:p>
        </p:txBody>
      </p:sp>
      <p:sp>
        <p:nvSpPr>
          <p:cNvPr id="15370" name="Rectangle 10"/>
          <p:cNvSpPr>
            <a:spLocks/>
          </p:cNvSpPr>
          <p:nvPr/>
        </p:nvSpPr>
        <p:spPr bwMode="auto">
          <a:xfrm>
            <a:off x="5286375" y="3464719"/>
            <a:ext cx="2116336" cy="4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41093" algn="l"/>
            <a:r>
              <a:rPr lang="en-US" sz="2500" dirty="0" smtClean="0">
                <a:solidFill>
                  <a:schemeClr val="tx1"/>
                </a:solidFill>
                <a:latin typeface="Calibri" charset="0"/>
                <a:ea typeface="ＭＳ Ｐゴシック" charset="0"/>
                <a:sym typeface="Calibri" charset="0"/>
              </a:rPr>
              <a:t>Design</a:t>
            </a:r>
            <a:endParaRPr lang="en-US" sz="2500" dirty="0">
              <a:solidFill>
                <a:schemeClr val="tx1"/>
              </a:solidFill>
              <a:latin typeface="Calibri" charset="0"/>
              <a:ea typeface="ＭＳ Ｐゴシック" charset="0"/>
              <a:sym typeface="Calibri" charset="0"/>
            </a:endParaRPr>
          </a:p>
        </p:txBody>
      </p:sp>
      <p:sp>
        <p:nvSpPr>
          <p:cNvPr id="15371" name="Rectangle 11"/>
          <p:cNvSpPr>
            <a:spLocks/>
          </p:cNvSpPr>
          <p:nvPr/>
        </p:nvSpPr>
        <p:spPr bwMode="auto">
          <a:xfrm>
            <a:off x="5661422" y="6402586"/>
            <a:ext cx="2116336" cy="4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41093" algn="l"/>
            <a:r>
              <a:rPr lang="en-US" sz="2500" dirty="0" smtClean="0">
                <a:solidFill>
                  <a:schemeClr val="tx1"/>
                </a:solidFill>
                <a:latin typeface="Calibri" charset="0"/>
                <a:ea typeface="ＭＳ Ｐゴシック" charset="0"/>
                <a:sym typeface="Calibri" charset="0"/>
              </a:rPr>
              <a:t>Maturity</a:t>
            </a:r>
            <a:endParaRPr lang="en-US" sz="2500" dirty="0">
              <a:solidFill>
                <a:schemeClr val="tx1"/>
              </a:solidFill>
              <a:latin typeface="Calibri" charset="0"/>
              <a:ea typeface="ＭＳ Ｐゴシック" charset="0"/>
              <a:sym typeface="Calibri" charset="0"/>
            </a:endParaRPr>
          </a:p>
        </p:txBody>
      </p:sp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66" y="1312664"/>
            <a:ext cx="1580555" cy="210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3" name="Rectangle 13"/>
          <p:cNvSpPr>
            <a:spLocks/>
          </p:cNvSpPr>
          <p:nvPr/>
        </p:nvSpPr>
        <p:spPr bwMode="auto">
          <a:xfrm>
            <a:off x="919758" y="6366867"/>
            <a:ext cx="2116336" cy="4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41093" algn="l"/>
            <a:r>
              <a:rPr lang="en-US" sz="2500" dirty="0" smtClean="0">
                <a:solidFill>
                  <a:schemeClr val="tx1"/>
                </a:solidFill>
                <a:latin typeface="Calibri" charset="0"/>
                <a:ea typeface="ＭＳ Ｐゴシック" charset="0"/>
                <a:sym typeface="Calibri" charset="0"/>
              </a:rPr>
              <a:t>Code</a:t>
            </a:r>
            <a:endParaRPr lang="en-US" sz="2500" dirty="0">
              <a:solidFill>
                <a:schemeClr val="tx1"/>
              </a:solidFill>
              <a:latin typeface="Calibri" charset="0"/>
              <a:ea typeface="ＭＳ Ｐゴシック" charset="0"/>
              <a:sym typeface="Calibri" charset="0"/>
            </a:endParaRPr>
          </a:p>
        </p:txBody>
      </p:sp>
      <p:pic>
        <p:nvPicPr>
          <p:cNvPr id="15374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86" y="3955852"/>
            <a:ext cx="1688827" cy="2196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7748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utoUpdateAnimBg="0"/>
      <p:bldP spid="15368" grpId="0" autoUpdateAnimBg="0"/>
      <p:bldP spid="15369" grpId="0" autoUpdateAnimBg="0"/>
      <p:bldP spid="15370" grpId="0" autoUpdateAnimBg="0"/>
      <p:bldP spid="15371" grpId="0" autoUpdateAnimBg="0"/>
      <p:bldP spid="15373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FFFFFF"/>
                </a:solidFill>
              </a:rPr>
              <a:t>OWASP publications ! 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 of Publications : </a:t>
            </a:r>
          </a:p>
          <a:p>
            <a:pPr lvl="1"/>
            <a:r>
              <a:rPr lang="en-US" sz="2400" dirty="0"/>
              <a:t>Top10 Application Security Risk ; bestseller</a:t>
            </a:r>
          </a:p>
          <a:p>
            <a:pPr lvl="1"/>
            <a:r>
              <a:rPr lang="en-US" sz="2400" dirty="0" smtClean="0"/>
              <a:t>Testing </a:t>
            </a:r>
            <a:r>
              <a:rPr lang="en-US" sz="2400" dirty="0"/>
              <a:t>Guide ; second bestseller</a:t>
            </a:r>
          </a:p>
          <a:p>
            <a:pPr lvl="1"/>
            <a:r>
              <a:rPr lang="en-US" sz="2400" dirty="0"/>
              <a:t>OWASP Cheat Sheets !!! </a:t>
            </a:r>
          </a:p>
          <a:p>
            <a:pPr lvl="1"/>
            <a:r>
              <a:rPr lang="en-US" sz="2400" dirty="0" smtClean="0"/>
              <a:t>Application </a:t>
            </a:r>
            <a:r>
              <a:rPr lang="en-US" sz="2400" dirty="0"/>
              <a:t>Security Verification Standard ; not the best well known document</a:t>
            </a:r>
          </a:p>
          <a:p>
            <a:pPr lvl="1"/>
            <a:r>
              <a:rPr lang="en-US" sz="2400" dirty="0" err="1"/>
              <a:t>OpenSAMM</a:t>
            </a:r>
            <a:r>
              <a:rPr lang="en-US" sz="2400" dirty="0"/>
              <a:t> : improve your application </a:t>
            </a:r>
            <a:r>
              <a:rPr lang="en-US" sz="2400" dirty="0" smtClean="0"/>
              <a:t>security</a:t>
            </a:r>
          </a:p>
          <a:p>
            <a:pPr lvl="1"/>
            <a:r>
              <a:rPr lang="en-US" sz="2400" dirty="0" smtClean="0"/>
              <a:t>OWASP Secure Contract Annex </a:t>
            </a:r>
          </a:p>
          <a:p>
            <a:pPr lvl="1"/>
            <a:r>
              <a:rPr lang="en-US" sz="2400" dirty="0" smtClean="0"/>
              <a:t>OWASP Top10 for ... (mobile, cloud, privacy, ...)</a:t>
            </a:r>
          </a:p>
          <a:p>
            <a:r>
              <a:rPr lang="en-US" dirty="0" smtClean="0"/>
              <a:t>and many more....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930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OWASP Tools and API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Lot of Tools / API</a:t>
            </a:r>
          </a:p>
          <a:p>
            <a:pPr lvl="1"/>
            <a:r>
              <a:rPr lang="en-US" sz="2400" dirty="0"/>
              <a:t>OWASP Zed Attack Proxy ; replace </a:t>
            </a:r>
            <a:r>
              <a:rPr lang="en-US" sz="2400" dirty="0" err="1"/>
              <a:t>WebScarab</a:t>
            </a:r>
            <a:r>
              <a:rPr lang="en-US" sz="2400" dirty="0"/>
              <a:t> with a lot of new </a:t>
            </a:r>
            <a:r>
              <a:rPr lang="en-US" sz="2400" dirty="0" smtClean="0"/>
              <a:t>functionalities</a:t>
            </a:r>
            <a:endParaRPr lang="en-US" sz="2400" dirty="0"/>
          </a:p>
          <a:p>
            <a:pPr lvl="1"/>
            <a:r>
              <a:rPr lang="en-US" sz="2400" dirty="0"/>
              <a:t>OWASP ESAPI : API for securing your Software</a:t>
            </a:r>
          </a:p>
          <a:p>
            <a:pPr lvl="1"/>
            <a:r>
              <a:rPr lang="en-US" sz="2400" dirty="0"/>
              <a:t>OWASP </a:t>
            </a:r>
            <a:r>
              <a:rPr lang="en-US" sz="2400" dirty="0" err="1"/>
              <a:t>AppSensor</a:t>
            </a:r>
            <a:r>
              <a:rPr lang="en-US" sz="2400" dirty="0"/>
              <a:t> ; a IDS/IPS in the heart of your software</a:t>
            </a:r>
          </a:p>
          <a:p>
            <a:pPr lvl="1"/>
            <a:r>
              <a:rPr lang="en-US" sz="2400" dirty="0"/>
              <a:t>OWASP </a:t>
            </a:r>
            <a:r>
              <a:rPr lang="en-US" sz="2400" dirty="0" err="1"/>
              <a:t>Cornucoppia</a:t>
            </a:r>
            <a:r>
              <a:rPr lang="en-US" sz="2400" dirty="0"/>
              <a:t> ; </a:t>
            </a:r>
            <a:r>
              <a:rPr lang="en-US" sz="2400" dirty="0" smtClean="0"/>
              <a:t>application security play with cards</a:t>
            </a:r>
          </a:p>
          <a:p>
            <a:pPr lvl="1"/>
            <a:r>
              <a:rPr lang="en-US" sz="2400" dirty="0" smtClean="0"/>
              <a:t>OWASP Snake and ladder : play Top10</a:t>
            </a:r>
          </a:p>
          <a:p>
            <a:pPr lvl="1"/>
            <a:endParaRPr lang="en-US" sz="2400" dirty="0"/>
          </a:p>
          <a:p>
            <a:r>
              <a:rPr lang="en-US" sz="2800" dirty="0"/>
              <a:t>and many more....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380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! 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 descr="Acknowledgements_-_OWAS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7" y="1383203"/>
            <a:ext cx="7701627" cy="515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133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FFFFFF"/>
                </a:solidFill>
              </a:rPr>
              <a:t>Why OWASP and </a:t>
            </a:r>
            <a:r>
              <a:rPr lang="en-US" sz="3600" dirty="0" err="1" smtClean="0">
                <a:solidFill>
                  <a:srgbClr val="FFFFFF"/>
                </a:solidFill>
              </a:rPr>
              <a:t>IoT</a:t>
            </a:r>
            <a:r>
              <a:rPr lang="en-US" sz="3600" dirty="0" smtClean="0">
                <a:solidFill>
                  <a:srgbClr val="FFFFFF"/>
                </a:solidFill>
              </a:rPr>
              <a:t> ?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211208"/>
          </a:xfrm>
        </p:spPr>
        <p:txBody>
          <a:bodyPr/>
          <a:lstStyle/>
          <a:p>
            <a:r>
              <a:rPr lang="en-US" dirty="0" smtClean="0"/>
              <a:t>OWASP mission is to secure Application</a:t>
            </a:r>
          </a:p>
          <a:p>
            <a:endParaRPr lang="en-US" dirty="0"/>
          </a:p>
          <a:p>
            <a:r>
              <a:rPr lang="en-US" dirty="0" smtClean="0"/>
              <a:t>OWASP publications are note limited to Web : Top10 Mobile, Top10 Cloud, Top10 Privacy </a:t>
            </a:r>
          </a:p>
          <a:p>
            <a:endParaRPr lang="en-US" dirty="0" smtClean="0"/>
          </a:p>
          <a:p>
            <a:r>
              <a:rPr lang="en-US" dirty="0" err="1" smtClean="0"/>
              <a:t>IoT</a:t>
            </a:r>
            <a:r>
              <a:rPr lang="en-US" dirty="0" smtClean="0"/>
              <a:t> are actually under fire, so naturally OWASP need to help </a:t>
            </a:r>
            <a:r>
              <a:rPr lang="en-US" dirty="0" err="1" smtClean="0"/>
              <a:t>IoT</a:t>
            </a:r>
            <a:r>
              <a:rPr lang="en-US" dirty="0" smtClean="0"/>
              <a:t> developers and other guys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488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ahoma"/>
        <a:ea typeface="Tahoma"/>
        <a:cs typeface="Tahoma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ahoma"/>
        <a:ea typeface="Tahoma"/>
        <a:cs typeface="Tahoma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3449</TotalTime>
  <Words>1294</Words>
  <Application>Microsoft Macintosh PowerPoint</Application>
  <PresentationFormat>Présentation à l'écran (4:3)</PresentationFormat>
  <Paragraphs>227</Paragraphs>
  <Slides>25</Slides>
  <Notes>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6" baseType="lpstr">
      <vt:lpstr>White</vt:lpstr>
      <vt:lpstr>CLUSIR InfoNord 18 Décembre 2014 Lille</vt:lpstr>
      <vt:lpstr>http://www.google.fr/#q=sebastien gioria</vt:lpstr>
      <vt:lpstr>Agenda</vt:lpstr>
      <vt:lpstr>Open Web Application Security Project</vt:lpstr>
      <vt:lpstr>Présentation PowerPoint</vt:lpstr>
      <vt:lpstr>OWASP publications ! </vt:lpstr>
      <vt:lpstr>OWASP Tools and API</vt:lpstr>
      <vt:lpstr>Thank you ! </vt:lpstr>
      <vt:lpstr>Why OWASP and IoT ?</vt:lpstr>
      <vt:lpstr>IoT a revolution ? or an evolution ?</vt:lpstr>
      <vt:lpstr>IoT Impact in entreprises</vt:lpstr>
      <vt:lpstr>OWASP IoT Top10 2014</vt:lpstr>
      <vt:lpstr>A1: Insecure Web Interface</vt:lpstr>
      <vt:lpstr>A2: Insufficient Authentication / Autorization</vt:lpstr>
      <vt:lpstr>A3: Insecure Network Services</vt:lpstr>
      <vt:lpstr>A4:Lack of Transport Encryption</vt:lpstr>
      <vt:lpstr>A5: Privacy Concern</vt:lpstr>
      <vt:lpstr>A6 : Insecure Cloud Interface</vt:lpstr>
      <vt:lpstr>A7: Insecure Mobile Interface</vt:lpstr>
      <vt:lpstr>A8: Insecure Security Configurability</vt:lpstr>
      <vt:lpstr>A9: Insecure Software / Firmware</vt:lpstr>
      <vt:lpstr>A10:  Poor Physical Security</vt:lpstr>
      <vt:lpstr>Dates</vt:lpstr>
      <vt:lpstr>Soutenir l’OWASP</vt:lpstr>
      <vt:lpstr>License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TechItDays 2014 Séminaire DT Solocal 2014 4th September 2014</dc:title>
  <cp:lastModifiedBy>Sebastien Gioria</cp:lastModifiedBy>
  <cp:revision>118</cp:revision>
  <dcterms:modified xsi:type="dcterms:W3CDTF">2014-12-18T17:20:06Z</dcterms:modified>
</cp:coreProperties>
</file>